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29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9"/>
  </p:notesMasterIdLst>
  <p:sldIdLst>
    <p:sldId id="256" r:id="rId2"/>
    <p:sldId id="286" r:id="rId3"/>
    <p:sldId id="257" r:id="rId4"/>
    <p:sldId id="258" r:id="rId5"/>
    <p:sldId id="266" r:id="rId6"/>
    <p:sldId id="259" r:id="rId7"/>
    <p:sldId id="260" r:id="rId8"/>
    <p:sldId id="268" r:id="rId9"/>
    <p:sldId id="269" r:id="rId10"/>
    <p:sldId id="261" r:id="rId11"/>
    <p:sldId id="262" r:id="rId12"/>
    <p:sldId id="263" r:id="rId13"/>
    <p:sldId id="264" r:id="rId14"/>
    <p:sldId id="272" r:id="rId15"/>
    <p:sldId id="273" r:id="rId16"/>
    <p:sldId id="270" r:id="rId17"/>
    <p:sldId id="271" r:id="rId18"/>
    <p:sldId id="267" r:id="rId19"/>
    <p:sldId id="274" r:id="rId20"/>
    <p:sldId id="287" r:id="rId21"/>
    <p:sldId id="276" r:id="rId22"/>
    <p:sldId id="277" r:id="rId23"/>
    <p:sldId id="278" r:id="rId24"/>
    <p:sldId id="279" r:id="rId25"/>
    <p:sldId id="291" r:id="rId26"/>
    <p:sldId id="275" r:id="rId27"/>
    <p:sldId id="282" r:id="rId28"/>
    <p:sldId id="283" r:id="rId29"/>
    <p:sldId id="284" r:id="rId30"/>
    <p:sldId id="285" r:id="rId31"/>
    <p:sldId id="292" r:id="rId32"/>
    <p:sldId id="280" r:id="rId33"/>
    <p:sldId id="281" r:id="rId34"/>
    <p:sldId id="295" r:id="rId35"/>
    <p:sldId id="294" r:id="rId36"/>
    <p:sldId id="290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899" autoAdjust="0"/>
  </p:normalViewPr>
  <p:slideViewPr>
    <p:cSldViewPr snapToGrid="0">
      <p:cViewPr varScale="1">
        <p:scale>
          <a:sx n="76" d="100"/>
          <a:sy n="76" d="100"/>
        </p:scale>
        <p:origin x="91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A56B5-1402-4500-924A-CF6F48979B5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DA95B-6313-4873-834B-C78A10177DDF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/>
            <a:t>Yaygın Görülen </a:t>
          </a:r>
          <a:r>
            <a:rPr lang="tr-TR" dirty="0" err="1"/>
            <a:t>İnterferanslar</a:t>
          </a:r>
          <a:endParaRPr lang="en-US" dirty="0"/>
        </a:p>
      </dgm:t>
    </dgm:pt>
    <dgm:pt modelId="{B3FC1A68-E841-4AEA-A478-76986D3EEAF0}" type="parTrans" cxnId="{1A39E6A5-2FDC-4EA3-9479-5EBADCAE9673}">
      <dgm:prSet/>
      <dgm:spPr/>
      <dgm:t>
        <a:bodyPr/>
        <a:lstStyle/>
        <a:p>
          <a:endParaRPr lang="en-US"/>
        </a:p>
      </dgm:t>
    </dgm:pt>
    <dgm:pt modelId="{E3383904-3D42-40D9-95C3-0D3BE030A65E}" type="sibTrans" cxnId="{1A39E6A5-2FDC-4EA3-9479-5EBADCAE9673}">
      <dgm:prSet/>
      <dgm:spPr/>
      <dgm:t>
        <a:bodyPr/>
        <a:lstStyle/>
        <a:p>
          <a:endParaRPr lang="en-US"/>
        </a:p>
      </dgm:t>
    </dgm:pt>
    <dgm:pt modelId="{65EA5427-2C32-44D0-9CEE-4AF6C090FBD7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 err="1"/>
            <a:t>Hemoliz</a:t>
          </a:r>
          <a:endParaRPr lang="en-US" dirty="0"/>
        </a:p>
      </dgm:t>
    </dgm:pt>
    <dgm:pt modelId="{3CE219B7-98F5-4D22-81ED-147131AA2516}" type="parTrans" cxnId="{C5E09952-B4D9-4A22-BC1F-D5FCCDA626A3}">
      <dgm:prSet/>
      <dgm:spPr>
        <a:ln w="19050"/>
      </dgm:spPr>
      <dgm:t>
        <a:bodyPr/>
        <a:lstStyle/>
        <a:p>
          <a:endParaRPr lang="en-US"/>
        </a:p>
      </dgm:t>
    </dgm:pt>
    <dgm:pt modelId="{19B5C5DC-555F-45EA-A77B-DEA0AB49CA61}" type="sibTrans" cxnId="{C5E09952-B4D9-4A22-BC1F-D5FCCDA626A3}">
      <dgm:prSet/>
      <dgm:spPr/>
      <dgm:t>
        <a:bodyPr/>
        <a:lstStyle/>
        <a:p>
          <a:endParaRPr lang="en-US"/>
        </a:p>
      </dgm:t>
    </dgm:pt>
    <dgm:pt modelId="{686E1137-C54D-477D-B9F0-52C41572F96E}">
      <dgm:prSet phldrT="[Metin]"/>
      <dgm:spPr>
        <a:solidFill>
          <a:srgbClr val="FFC000"/>
        </a:solidFill>
      </dgm:spPr>
      <dgm:t>
        <a:bodyPr/>
        <a:lstStyle/>
        <a:p>
          <a:r>
            <a:rPr lang="tr-TR" dirty="0" err="1"/>
            <a:t>Bilirubin</a:t>
          </a:r>
          <a:r>
            <a:rPr lang="tr-TR" dirty="0"/>
            <a:t> </a:t>
          </a:r>
          <a:endParaRPr lang="en-US" dirty="0"/>
        </a:p>
      </dgm:t>
    </dgm:pt>
    <dgm:pt modelId="{DD19C602-A02E-45CE-AA73-75BB6B24B98E}" type="parTrans" cxnId="{EC8E2380-B909-41DB-8A41-9AA9C77A1919}">
      <dgm:prSet/>
      <dgm:spPr>
        <a:ln w="19050"/>
      </dgm:spPr>
      <dgm:t>
        <a:bodyPr/>
        <a:lstStyle/>
        <a:p>
          <a:endParaRPr lang="en-US"/>
        </a:p>
      </dgm:t>
    </dgm:pt>
    <dgm:pt modelId="{0DA00CA3-3EB3-4D65-9697-612D9E7A6579}" type="sibTrans" cxnId="{EC8E2380-B909-41DB-8A41-9AA9C77A1919}">
      <dgm:prSet/>
      <dgm:spPr/>
      <dgm:t>
        <a:bodyPr/>
        <a:lstStyle/>
        <a:p>
          <a:endParaRPr lang="en-US"/>
        </a:p>
      </dgm:t>
    </dgm:pt>
    <dgm:pt modelId="{DAE6CF3C-7416-4148-8B2F-67D3B9E5D6FE}">
      <dgm:prSet phldrT="[Metin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tr-TR" dirty="0" err="1"/>
            <a:t>Lipemi</a:t>
          </a:r>
          <a:endParaRPr lang="en-US" dirty="0"/>
        </a:p>
      </dgm:t>
    </dgm:pt>
    <dgm:pt modelId="{229915AF-84A2-471C-80DE-1258D7285AF5}" type="parTrans" cxnId="{B753A72A-B9B2-49FB-9181-B5914E27024C}">
      <dgm:prSet/>
      <dgm:spPr>
        <a:ln w="19050"/>
      </dgm:spPr>
      <dgm:t>
        <a:bodyPr/>
        <a:lstStyle/>
        <a:p>
          <a:endParaRPr lang="en-US"/>
        </a:p>
      </dgm:t>
    </dgm:pt>
    <dgm:pt modelId="{A38915E8-4934-4850-816C-2D0A90831B19}" type="sibTrans" cxnId="{B753A72A-B9B2-49FB-9181-B5914E27024C}">
      <dgm:prSet/>
      <dgm:spPr/>
      <dgm:t>
        <a:bodyPr/>
        <a:lstStyle/>
        <a:p>
          <a:endParaRPr lang="en-US"/>
        </a:p>
      </dgm:t>
    </dgm:pt>
    <dgm:pt modelId="{6AA15AB3-2CD9-4BAC-B9B0-CFD19B34A974}" type="pres">
      <dgm:prSet presAssocID="{04FA56B5-1402-4500-924A-CF6F48979B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7C74E1-A067-44EB-8177-772BA663F9DE}" type="pres">
      <dgm:prSet presAssocID="{C66DA95B-6313-4873-834B-C78A10177DDF}" presName="hierRoot1" presStyleCnt="0">
        <dgm:presLayoutVars>
          <dgm:hierBranch val="init"/>
        </dgm:presLayoutVars>
      </dgm:prSet>
      <dgm:spPr/>
    </dgm:pt>
    <dgm:pt modelId="{D65F0074-A393-46C3-B2A7-9A9FF560E5BF}" type="pres">
      <dgm:prSet presAssocID="{C66DA95B-6313-4873-834B-C78A10177DDF}" presName="rootComposite1" presStyleCnt="0"/>
      <dgm:spPr/>
    </dgm:pt>
    <dgm:pt modelId="{B09E6786-5207-4163-A416-3875EF730B22}" type="pres">
      <dgm:prSet presAssocID="{C66DA95B-6313-4873-834B-C78A10177DDF}" presName="rootText1" presStyleLbl="node0" presStyleIdx="0" presStyleCnt="1" custScaleX="155875">
        <dgm:presLayoutVars>
          <dgm:chPref val="3"/>
        </dgm:presLayoutVars>
      </dgm:prSet>
      <dgm:spPr/>
    </dgm:pt>
    <dgm:pt modelId="{BDC1143C-9D02-4C36-B275-2B8D59B515CE}" type="pres">
      <dgm:prSet presAssocID="{C66DA95B-6313-4873-834B-C78A10177DDF}" presName="rootConnector1" presStyleLbl="node1" presStyleIdx="0" presStyleCnt="0"/>
      <dgm:spPr/>
    </dgm:pt>
    <dgm:pt modelId="{07944D2B-7AC8-4FB3-A6A3-E6FBA2D2A0BA}" type="pres">
      <dgm:prSet presAssocID="{C66DA95B-6313-4873-834B-C78A10177DDF}" presName="hierChild2" presStyleCnt="0"/>
      <dgm:spPr/>
    </dgm:pt>
    <dgm:pt modelId="{E81AAA90-15E1-44B3-AF02-8DC5D7959D28}" type="pres">
      <dgm:prSet presAssocID="{3CE219B7-98F5-4D22-81ED-147131AA2516}" presName="Name37" presStyleLbl="parChTrans1D2" presStyleIdx="0" presStyleCnt="3"/>
      <dgm:spPr/>
    </dgm:pt>
    <dgm:pt modelId="{8486D121-C400-4ABA-AEAF-A98116D1AAB9}" type="pres">
      <dgm:prSet presAssocID="{65EA5427-2C32-44D0-9CEE-4AF6C090FBD7}" presName="hierRoot2" presStyleCnt="0">
        <dgm:presLayoutVars>
          <dgm:hierBranch val="init"/>
        </dgm:presLayoutVars>
      </dgm:prSet>
      <dgm:spPr/>
    </dgm:pt>
    <dgm:pt modelId="{77EE0CCE-3241-483B-AFFE-1EA787D300B9}" type="pres">
      <dgm:prSet presAssocID="{65EA5427-2C32-44D0-9CEE-4AF6C090FBD7}" presName="rootComposite" presStyleCnt="0"/>
      <dgm:spPr/>
    </dgm:pt>
    <dgm:pt modelId="{9A9FA98C-0802-4E64-BCE8-73ED031D2424}" type="pres">
      <dgm:prSet presAssocID="{65EA5427-2C32-44D0-9CEE-4AF6C090FBD7}" presName="rootText" presStyleLbl="node2" presStyleIdx="0" presStyleCnt="3">
        <dgm:presLayoutVars>
          <dgm:chPref val="3"/>
        </dgm:presLayoutVars>
      </dgm:prSet>
      <dgm:spPr/>
    </dgm:pt>
    <dgm:pt modelId="{F144771A-12A0-4368-8318-A4F2452577AE}" type="pres">
      <dgm:prSet presAssocID="{65EA5427-2C32-44D0-9CEE-4AF6C090FBD7}" presName="rootConnector" presStyleLbl="node2" presStyleIdx="0" presStyleCnt="3"/>
      <dgm:spPr/>
    </dgm:pt>
    <dgm:pt modelId="{AE3A99C6-200D-47E5-95CD-55075D4FD73D}" type="pres">
      <dgm:prSet presAssocID="{65EA5427-2C32-44D0-9CEE-4AF6C090FBD7}" presName="hierChild4" presStyleCnt="0"/>
      <dgm:spPr/>
    </dgm:pt>
    <dgm:pt modelId="{BF7A5BD0-7BA5-4FBB-8065-90E3F3BE2FB9}" type="pres">
      <dgm:prSet presAssocID="{65EA5427-2C32-44D0-9CEE-4AF6C090FBD7}" presName="hierChild5" presStyleCnt="0"/>
      <dgm:spPr/>
    </dgm:pt>
    <dgm:pt modelId="{874B78BE-0858-45A6-8CC9-FD4E62EE048D}" type="pres">
      <dgm:prSet presAssocID="{DD19C602-A02E-45CE-AA73-75BB6B24B98E}" presName="Name37" presStyleLbl="parChTrans1D2" presStyleIdx="1" presStyleCnt="3"/>
      <dgm:spPr/>
    </dgm:pt>
    <dgm:pt modelId="{1A9653AB-F87D-451C-85EF-1C05846B3CA7}" type="pres">
      <dgm:prSet presAssocID="{686E1137-C54D-477D-B9F0-52C41572F96E}" presName="hierRoot2" presStyleCnt="0">
        <dgm:presLayoutVars>
          <dgm:hierBranch val="init"/>
        </dgm:presLayoutVars>
      </dgm:prSet>
      <dgm:spPr/>
    </dgm:pt>
    <dgm:pt modelId="{56D66FE4-FDDC-42B3-A3E6-B7DEFFEA907D}" type="pres">
      <dgm:prSet presAssocID="{686E1137-C54D-477D-B9F0-52C41572F96E}" presName="rootComposite" presStyleCnt="0"/>
      <dgm:spPr/>
    </dgm:pt>
    <dgm:pt modelId="{C91296CF-CE40-4D75-93F6-5D0D8F3EA3E2}" type="pres">
      <dgm:prSet presAssocID="{686E1137-C54D-477D-B9F0-52C41572F96E}" presName="rootText" presStyleLbl="node2" presStyleIdx="1" presStyleCnt="3">
        <dgm:presLayoutVars>
          <dgm:chPref val="3"/>
        </dgm:presLayoutVars>
      </dgm:prSet>
      <dgm:spPr/>
    </dgm:pt>
    <dgm:pt modelId="{4A8DCCB6-707E-4D70-8302-4A7F4E47FC4F}" type="pres">
      <dgm:prSet presAssocID="{686E1137-C54D-477D-B9F0-52C41572F96E}" presName="rootConnector" presStyleLbl="node2" presStyleIdx="1" presStyleCnt="3"/>
      <dgm:spPr/>
    </dgm:pt>
    <dgm:pt modelId="{42C2A352-CD6B-477F-9131-154A4170CFE3}" type="pres">
      <dgm:prSet presAssocID="{686E1137-C54D-477D-B9F0-52C41572F96E}" presName="hierChild4" presStyleCnt="0"/>
      <dgm:spPr/>
    </dgm:pt>
    <dgm:pt modelId="{974E8D79-E0D5-4F67-89A7-749454573395}" type="pres">
      <dgm:prSet presAssocID="{686E1137-C54D-477D-B9F0-52C41572F96E}" presName="hierChild5" presStyleCnt="0"/>
      <dgm:spPr/>
    </dgm:pt>
    <dgm:pt modelId="{FB61532D-4F0E-4862-A075-0C6A92CADA5D}" type="pres">
      <dgm:prSet presAssocID="{229915AF-84A2-471C-80DE-1258D7285AF5}" presName="Name37" presStyleLbl="parChTrans1D2" presStyleIdx="2" presStyleCnt="3"/>
      <dgm:spPr/>
    </dgm:pt>
    <dgm:pt modelId="{5F10EDAF-5015-4713-A473-A469F8C29B6B}" type="pres">
      <dgm:prSet presAssocID="{DAE6CF3C-7416-4148-8B2F-67D3B9E5D6FE}" presName="hierRoot2" presStyleCnt="0">
        <dgm:presLayoutVars>
          <dgm:hierBranch val="init"/>
        </dgm:presLayoutVars>
      </dgm:prSet>
      <dgm:spPr/>
    </dgm:pt>
    <dgm:pt modelId="{B7ABBAF6-A2FE-4F1F-9446-D3B04FADB990}" type="pres">
      <dgm:prSet presAssocID="{DAE6CF3C-7416-4148-8B2F-67D3B9E5D6FE}" presName="rootComposite" presStyleCnt="0"/>
      <dgm:spPr/>
    </dgm:pt>
    <dgm:pt modelId="{84187D1C-6F7C-4FE5-B26F-F6E22E841092}" type="pres">
      <dgm:prSet presAssocID="{DAE6CF3C-7416-4148-8B2F-67D3B9E5D6FE}" presName="rootText" presStyleLbl="node2" presStyleIdx="2" presStyleCnt="3">
        <dgm:presLayoutVars>
          <dgm:chPref val="3"/>
        </dgm:presLayoutVars>
      </dgm:prSet>
      <dgm:spPr/>
    </dgm:pt>
    <dgm:pt modelId="{33AF94B7-BE90-4F47-A057-03428056AE1C}" type="pres">
      <dgm:prSet presAssocID="{DAE6CF3C-7416-4148-8B2F-67D3B9E5D6FE}" presName="rootConnector" presStyleLbl="node2" presStyleIdx="2" presStyleCnt="3"/>
      <dgm:spPr/>
    </dgm:pt>
    <dgm:pt modelId="{33D07C42-3A4E-47AD-BF09-AA0D94FC9CDA}" type="pres">
      <dgm:prSet presAssocID="{DAE6CF3C-7416-4148-8B2F-67D3B9E5D6FE}" presName="hierChild4" presStyleCnt="0"/>
      <dgm:spPr/>
    </dgm:pt>
    <dgm:pt modelId="{5856D667-F6DF-4EB7-90F7-69B7482AFF7A}" type="pres">
      <dgm:prSet presAssocID="{DAE6CF3C-7416-4148-8B2F-67D3B9E5D6FE}" presName="hierChild5" presStyleCnt="0"/>
      <dgm:spPr/>
    </dgm:pt>
    <dgm:pt modelId="{D4844D96-6274-4D4E-8E93-A2E8E12FCF35}" type="pres">
      <dgm:prSet presAssocID="{C66DA95B-6313-4873-834B-C78A10177DDF}" presName="hierChild3" presStyleCnt="0"/>
      <dgm:spPr/>
    </dgm:pt>
  </dgm:ptLst>
  <dgm:cxnLst>
    <dgm:cxn modelId="{D0DDD817-0D79-45DE-B426-27713040AFCE}" type="presOf" srcId="{686E1137-C54D-477D-B9F0-52C41572F96E}" destId="{4A8DCCB6-707E-4D70-8302-4A7F4E47FC4F}" srcOrd="1" destOrd="0" presId="urn:microsoft.com/office/officeart/2005/8/layout/orgChart1"/>
    <dgm:cxn modelId="{FDC8B41D-ECE8-4C26-9936-0D86C918D703}" type="presOf" srcId="{3CE219B7-98F5-4D22-81ED-147131AA2516}" destId="{E81AAA90-15E1-44B3-AF02-8DC5D7959D28}" srcOrd="0" destOrd="0" presId="urn:microsoft.com/office/officeart/2005/8/layout/orgChart1"/>
    <dgm:cxn modelId="{B753A72A-B9B2-49FB-9181-B5914E27024C}" srcId="{C66DA95B-6313-4873-834B-C78A10177DDF}" destId="{DAE6CF3C-7416-4148-8B2F-67D3B9E5D6FE}" srcOrd="2" destOrd="0" parTransId="{229915AF-84A2-471C-80DE-1258D7285AF5}" sibTransId="{A38915E8-4934-4850-816C-2D0A90831B19}"/>
    <dgm:cxn modelId="{3F57744F-22D9-4B46-8354-82825CF14EFE}" type="presOf" srcId="{C66DA95B-6313-4873-834B-C78A10177DDF}" destId="{BDC1143C-9D02-4C36-B275-2B8D59B515CE}" srcOrd="1" destOrd="0" presId="urn:microsoft.com/office/officeart/2005/8/layout/orgChart1"/>
    <dgm:cxn modelId="{C5E09952-B4D9-4A22-BC1F-D5FCCDA626A3}" srcId="{C66DA95B-6313-4873-834B-C78A10177DDF}" destId="{65EA5427-2C32-44D0-9CEE-4AF6C090FBD7}" srcOrd="0" destOrd="0" parTransId="{3CE219B7-98F5-4D22-81ED-147131AA2516}" sibTransId="{19B5C5DC-555F-45EA-A77B-DEA0AB49CA61}"/>
    <dgm:cxn modelId="{9BC75C75-ADA3-432E-A8B2-E57D12FFC046}" type="presOf" srcId="{DAE6CF3C-7416-4148-8B2F-67D3B9E5D6FE}" destId="{33AF94B7-BE90-4F47-A057-03428056AE1C}" srcOrd="1" destOrd="0" presId="urn:microsoft.com/office/officeart/2005/8/layout/orgChart1"/>
    <dgm:cxn modelId="{EC8E2380-B909-41DB-8A41-9AA9C77A1919}" srcId="{C66DA95B-6313-4873-834B-C78A10177DDF}" destId="{686E1137-C54D-477D-B9F0-52C41572F96E}" srcOrd="1" destOrd="0" parTransId="{DD19C602-A02E-45CE-AA73-75BB6B24B98E}" sibTransId="{0DA00CA3-3EB3-4D65-9697-612D9E7A6579}"/>
    <dgm:cxn modelId="{FA992E83-6744-4EA5-A1B5-0EDE8FD69522}" type="presOf" srcId="{65EA5427-2C32-44D0-9CEE-4AF6C090FBD7}" destId="{F144771A-12A0-4368-8318-A4F2452577AE}" srcOrd="1" destOrd="0" presId="urn:microsoft.com/office/officeart/2005/8/layout/orgChart1"/>
    <dgm:cxn modelId="{86CAE58F-D29E-4A26-AFBA-E9181281E87A}" type="presOf" srcId="{DD19C602-A02E-45CE-AA73-75BB6B24B98E}" destId="{874B78BE-0858-45A6-8CC9-FD4E62EE048D}" srcOrd="0" destOrd="0" presId="urn:microsoft.com/office/officeart/2005/8/layout/orgChart1"/>
    <dgm:cxn modelId="{C2EF3A94-B888-4ACE-A88A-064ABE9F6731}" type="presOf" srcId="{686E1137-C54D-477D-B9F0-52C41572F96E}" destId="{C91296CF-CE40-4D75-93F6-5D0D8F3EA3E2}" srcOrd="0" destOrd="0" presId="urn:microsoft.com/office/officeart/2005/8/layout/orgChart1"/>
    <dgm:cxn modelId="{1A39E6A5-2FDC-4EA3-9479-5EBADCAE9673}" srcId="{04FA56B5-1402-4500-924A-CF6F48979B55}" destId="{C66DA95B-6313-4873-834B-C78A10177DDF}" srcOrd="0" destOrd="0" parTransId="{B3FC1A68-E841-4AEA-A478-76986D3EEAF0}" sibTransId="{E3383904-3D42-40D9-95C3-0D3BE030A65E}"/>
    <dgm:cxn modelId="{008BCAC7-14EC-4972-9999-C4A53505498E}" type="presOf" srcId="{229915AF-84A2-471C-80DE-1258D7285AF5}" destId="{FB61532D-4F0E-4862-A075-0C6A92CADA5D}" srcOrd="0" destOrd="0" presId="urn:microsoft.com/office/officeart/2005/8/layout/orgChart1"/>
    <dgm:cxn modelId="{212D01CD-8C18-40E8-9056-4AD4A19B0DC1}" type="presOf" srcId="{DAE6CF3C-7416-4148-8B2F-67D3B9E5D6FE}" destId="{84187D1C-6F7C-4FE5-B26F-F6E22E841092}" srcOrd="0" destOrd="0" presId="urn:microsoft.com/office/officeart/2005/8/layout/orgChart1"/>
    <dgm:cxn modelId="{3CB5E0CF-51EB-4EE0-9C0B-C3002B0E6ED5}" type="presOf" srcId="{C66DA95B-6313-4873-834B-C78A10177DDF}" destId="{B09E6786-5207-4163-A416-3875EF730B22}" srcOrd="0" destOrd="0" presId="urn:microsoft.com/office/officeart/2005/8/layout/orgChart1"/>
    <dgm:cxn modelId="{6876C7EC-2C5F-45DB-AA3F-16F50EB2FCEC}" type="presOf" srcId="{04FA56B5-1402-4500-924A-CF6F48979B55}" destId="{6AA15AB3-2CD9-4BAC-B9B0-CFD19B34A974}" srcOrd="0" destOrd="0" presId="urn:microsoft.com/office/officeart/2005/8/layout/orgChart1"/>
    <dgm:cxn modelId="{84B766F7-01BD-4186-81BE-42572A5F3DCC}" type="presOf" srcId="{65EA5427-2C32-44D0-9CEE-4AF6C090FBD7}" destId="{9A9FA98C-0802-4E64-BCE8-73ED031D2424}" srcOrd="0" destOrd="0" presId="urn:microsoft.com/office/officeart/2005/8/layout/orgChart1"/>
    <dgm:cxn modelId="{0A380786-FD6F-4555-ABB3-CE0491265D65}" type="presParOf" srcId="{6AA15AB3-2CD9-4BAC-B9B0-CFD19B34A974}" destId="{7C7C74E1-A067-44EB-8177-772BA663F9DE}" srcOrd="0" destOrd="0" presId="urn:microsoft.com/office/officeart/2005/8/layout/orgChart1"/>
    <dgm:cxn modelId="{A42047A6-11DE-4640-80CE-65EFB07A860A}" type="presParOf" srcId="{7C7C74E1-A067-44EB-8177-772BA663F9DE}" destId="{D65F0074-A393-46C3-B2A7-9A9FF560E5BF}" srcOrd="0" destOrd="0" presId="urn:microsoft.com/office/officeart/2005/8/layout/orgChart1"/>
    <dgm:cxn modelId="{74162DC6-2FDC-4476-83AE-2C752452D6A6}" type="presParOf" srcId="{D65F0074-A393-46C3-B2A7-9A9FF560E5BF}" destId="{B09E6786-5207-4163-A416-3875EF730B22}" srcOrd="0" destOrd="0" presId="urn:microsoft.com/office/officeart/2005/8/layout/orgChart1"/>
    <dgm:cxn modelId="{6C4625D9-875A-4E9E-86E0-6D34C249AA0B}" type="presParOf" srcId="{D65F0074-A393-46C3-B2A7-9A9FF560E5BF}" destId="{BDC1143C-9D02-4C36-B275-2B8D59B515CE}" srcOrd="1" destOrd="0" presId="urn:microsoft.com/office/officeart/2005/8/layout/orgChart1"/>
    <dgm:cxn modelId="{2AABEB0A-93F4-40B7-8ED5-326DE010CF36}" type="presParOf" srcId="{7C7C74E1-A067-44EB-8177-772BA663F9DE}" destId="{07944D2B-7AC8-4FB3-A6A3-E6FBA2D2A0BA}" srcOrd="1" destOrd="0" presId="urn:microsoft.com/office/officeart/2005/8/layout/orgChart1"/>
    <dgm:cxn modelId="{2233F63F-F189-451E-B79C-06AD2A7BB03E}" type="presParOf" srcId="{07944D2B-7AC8-4FB3-A6A3-E6FBA2D2A0BA}" destId="{E81AAA90-15E1-44B3-AF02-8DC5D7959D28}" srcOrd="0" destOrd="0" presId="urn:microsoft.com/office/officeart/2005/8/layout/orgChart1"/>
    <dgm:cxn modelId="{6B135C2D-7C3A-4AD4-A362-79022C4F1141}" type="presParOf" srcId="{07944D2B-7AC8-4FB3-A6A3-E6FBA2D2A0BA}" destId="{8486D121-C400-4ABA-AEAF-A98116D1AAB9}" srcOrd="1" destOrd="0" presId="urn:microsoft.com/office/officeart/2005/8/layout/orgChart1"/>
    <dgm:cxn modelId="{1DD16D8D-B917-4390-9B37-401989C20B3E}" type="presParOf" srcId="{8486D121-C400-4ABA-AEAF-A98116D1AAB9}" destId="{77EE0CCE-3241-483B-AFFE-1EA787D300B9}" srcOrd="0" destOrd="0" presId="urn:microsoft.com/office/officeart/2005/8/layout/orgChart1"/>
    <dgm:cxn modelId="{FFBF545E-A9FF-4E97-90DC-F44252FE0C66}" type="presParOf" srcId="{77EE0CCE-3241-483B-AFFE-1EA787D300B9}" destId="{9A9FA98C-0802-4E64-BCE8-73ED031D2424}" srcOrd="0" destOrd="0" presId="urn:microsoft.com/office/officeart/2005/8/layout/orgChart1"/>
    <dgm:cxn modelId="{E2C3C7F7-7480-4ADA-93DF-BAEB60304E68}" type="presParOf" srcId="{77EE0CCE-3241-483B-AFFE-1EA787D300B9}" destId="{F144771A-12A0-4368-8318-A4F2452577AE}" srcOrd="1" destOrd="0" presId="urn:microsoft.com/office/officeart/2005/8/layout/orgChart1"/>
    <dgm:cxn modelId="{112ABCA0-2A61-4B50-A078-E202E9FCC65E}" type="presParOf" srcId="{8486D121-C400-4ABA-AEAF-A98116D1AAB9}" destId="{AE3A99C6-200D-47E5-95CD-55075D4FD73D}" srcOrd="1" destOrd="0" presId="urn:microsoft.com/office/officeart/2005/8/layout/orgChart1"/>
    <dgm:cxn modelId="{1A2BDE43-5F73-4E3C-93E6-4877FB54858D}" type="presParOf" srcId="{8486D121-C400-4ABA-AEAF-A98116D1AAB9}" destId="{BF7A5BD0-7BA5-4FBB-8065-90E3F3BE2FB9}" srcOrd="2" destOrd="0" presId="urn:microsoft.com/office/officeart/2005/8/layout/orgChart1"/>
    <dgm:cxn modelId="{1AA5D10E-C58E-4D41-9847-E27D57E2FEA3}" type="presParOf" srcId="{07944D2B-7AC8-4FB3-A6A3-E6FBA2D2A0BA}" destId="{874B78BE-0858-45A6-8CC9-FD4E62EE048D}" srcOrd="2" destOrd="0" presId="urn:microsoft.com/office/officeart/2005/8/layout/orgChart1"/>
    <dgm:cxn modelId="{9134F510-F2A4-4B27-925C-60AA4E0D4AEF}" type="presParOf" srcId="{07944D2B-7AC8-4FB3-A6A3-E6FBA2D2A0BA}" destId="{1A9653AB-F87D-451C-85EF-1C05846B3CA7}" srcOrd="3" destOrd="0" presId="urn:microsoft.com/office/officeart/2005/8/layout/orgChart1"/>
    <dgm:cxn modelId="{8A235EE0-F178-419A-90E5-C7D052B04B3A}" type="presParOf" srcId="{1A9653AB-F87D-451C-85EF-1C05846B3CA7}" destId="{56D66FE4-FDDC-42B3-A3E6-B7DEFFEA907D}" srcOrd="0" destOrd="0" presId="urn:microsoft.com/office/officeart/2005/8/layout/orgChart1"/>
    <dgm:cxn modelId="{18CBED15-57FE-40F5-96D6-E89E296667B2}" type="presParOf" srcId="{56D66FE4-FDDC-42B3-A3E6-B7DEFFEA907D}" destId="{C91296CF-CE40-4D75-93F6-5D0D8F3EA3E2}" srcOrd="0" destOrd="0" presId="urn:microsoft.com/office/officeart/2005/8/layout/orgChart1"/>
    <dgm:cxn modelId="{BFDA2EA2-7005-47FD-829F-F9A982D65D07}" type="presParOf" srcId="{56D66FE4-FDDC-42B3-A3E6-B7DEFFEA907D}" destId="{4A8DCCB6-707E-4D70-8302-4A7F4E47FC4F}" srcOrd="1" destOrd="0" presId="urn:microsoft.com/office/officeart/2005/8/layout/orgChart1"/>
    <dgm:cxn modelId="{842DD5CF-E158-4373-956C-5C1385EE841A}" type="presParOf" srcId="{1A9653AB-F87D-451C-85EF-1C05846B3CA7}" destId="{42C2A352-CD6B-477F-9131-154A4170CFE3}" srcOrd="1" destOrd="0" presId="urn:microsoft.com/office/officeart/2005/8/layout/orgChart1"/>
    <dgm:cxn modelId="{B06BECDA-2ECE-415F-99C3-6CBF1974BD82}" type="presParOf" srcId="{1A9653AB-F87D-451C-85EF-1C05846B3CA7}" destId="{974E8D79-E0D5-4F67-89A7-749454573395}" srcOrd="2" destOrd="0" presId="urn:microsoft.com/office/officeart/2005/8/layout/orgChart1"/>
    <dgm:cxn modelId="{F4AC2258-FAF2-4088-A90D-065D83F14424}" type="presParOf" srcId="{07944D2B-7AC8-4FB3-A6A3-E6FBA2D2A0BA}" destId="{FB61532D-4F0E-4862-A075-0C6A92CADA5D}" srcOrd="4" destOrd="0" presId="urn:microsoft.com/office/officeart/2005/8/layout/orgChart1"/>
    <dgm:cxn modelId="{176DDBD3-F82B-4FFA-B570-83AE1F5BEB27}" type="presParOf" srcId="{07944D2B-7AC8-4FB3-A6A3-E6FBA2D2A0BA}" destId="{5F10EDAF-5015-4713-A473-A469F8C29B6B}" srcOrd="5" destOrd="0" presId="urn:microsoft.com/office/officeart/2005/8/layout/orgChart1"/>
    <dgm:cxn modelId="{34427F3A-518E-4763-8874-40D0846B57BE}" type="presParOf" srcId="{5F10EDAF-5015-4713-A473-A469F8C29B6B}" destId="{B7ABBAF6-A2FE-4F1F-9446-D3B04FADB990}" srcOrd="0" destOrd="0" presId="urn:microsoft.com/office/officeart/2005/8/layout/orgChart1"/>
    <dgm:cxn modelId="{B323D728-1810-4C94-BF27-45CA5F3AA7CE}" type="presParOf" srcId="{B7ABBAF6-A2FE-4F1F-9446-D3B04FADB990}" destId="{84187D1C-6F7C-4FE5-B26F-F6E22E841092}" srcOrd="0" destOrd="0" presId="urn:microsoft.com/office/officeart/2005/8/layout/orgChart1"/>
    <dgm:cxn modelId="{EAC7609D-B639-40B2-9B87-711299661D44}" type="presParOf" srcId="{B7ABBAF6-A2FE-4F1F-9446-D3B04FADB990}" destId="{33AF94B7-BE90-4F47-A057-03428056AE1C}" srcOrd="1" destOrd="0" presId="urn:microsoft.com/office/officeart/2005/8/layout/orgChart1"/>
    <dgm:cxn modelId="{ED7F5113-A41E-4C3F-9DA7-8475ACAE5FC2}" type="presParOf" srcId="{5F10EDAF-5015-4713-A473-A469F8C29B6B}" destId="{33D07C42-3A4E-47AD-BF09-AA0D94FC9CDA}" srcOrd="1" destOrd="0" presId="urn:microsoft.com/office/officeart/2005/8/layout/orgChart1"/>
    <dgm:cxn modelId="{765BB6FA-3672-40CA-9154-A1963A26B499}" type="presParOf" srcId="{5F10EDAF-5015-4713-A473-A469F8C29B6B}" destId="{5856D667-F6DF-4EB7-90F7-69B7482AFF7A}" srcOrd="2" destOrd="0" presId="urn:microsoft.com/office/officeart/2005/8/layout/orgChart1"/>
    <dgm:cxn modelId="{CAF97E39-D0C1-4F0C-8720-2518CCA11366}" type="presParOf" srcId="{7C7C74E1-A067-44EB-8177-772BA663F9DE}" destId="{D4844D96-6274-4D4E-8E93-A2E8E12FCF3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CE7771-1CC7-423A-A3DE-F6D3E0E2ADD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0B32B1-101F-4124-98DD-CFA2B143E550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b="0" dirty="0" err="1">
              <a:solidFill>
                <a:srgbClr val="FF0000"/>
              </a:solidFill>
            </a:rPr>
            <a:t>Hemoliz</a:t>
          </a:r>
          <a:endParaRPr lang="en-US" b="0" dirty="0">
            <a:solidFill>
              <a:srgbClr val="FF0000"/>
            </a:solidFill>
          </a:endParaRPr>
        </a:p>
      </dgm:t>
    </dgm:pt>
    <dgm:pt modelId="{998CFF24-7C18-44E1-BC23-B83CDC23C232}" type="parTrans" cxnId="{C0222ABA-C88D-4B40-B743-B859F82729CA}">
      <dgm:prSet/>
      <dgm:spPr/>
      <dgm:t>
        <a:bodyPr/>
        <a:lstStyle/>
        <a:p>
          <a:endParaRPr lang="en-US"/>
        </a:p>
      </dgm:t>
    </dgm:pt>
    <dgm:pt modelId="{B5C13CE2-08F5-4EB2-BE15-5D5B6B357A00}" type="sibTrans" cxnId="{C0222ABA-C88D-4B40-B743-B859F82729CA}">
      <dgm:prSet/>
      <dgm:spPr/>
      <dgm:t>
        <a:bodyPr/>
        <a:lstStyle/>
        <a:p>
          <a:endParaRPr lang="en-US"/>
        </a:p>
      </dgm:t>
    </dgm:pt>
    <dgm:pt modelId="{7F0AB0CF-CED8-4ACF-9D5E-88B19C3AD124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 err="1">
              <a:solidFill>
                <a:schemeClr val="tx1"/>
              </a:solidFill>
            </a:rPr>
            <a:t>Spektrofotometrik</a:t>
          </a:r>
          <a:r>
            <a:rPr lang="tr-TR" dirty="0">
              <a:solidFill>
                <a:schemeClr val="tx1"/>
              </a:solidFill>
            </a:rPr>
            <a:t> </a:t>
          </a:r>
          <a:r>
            <a:rPr lang="tr-TR" dirty="0" err="1">
              <a:solidFill>
                <a:schemeClr val="tx1"/>
              </a:solidFill>
            </a:rPr>
            <a:t>interferans</a:t>
          </a:r>
          <a:endParaRPr lang="en-US" dirty="0">
            <a:solidFill>
              <a:schemeClr val="tx1"/>
            </a:solidFill>
          </a:endParaRPr>
        </a:p>
      </dgm:t>
    </dgm:pt>
    <dgm:pt modelId="{C6025ED5-89BE-4550-99A4-365A9DFFDF19}" type="parTrans" cxnId="{97CB12A6-5661-45E5-85DC-E16057A64201}">
      <dgm:prSet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FB3D49-2288-4CFD-96C1-100093B5E74E}" type="sibTrans" cxnId="{97CB12A6-5661-45E5-85DC-E16057A64201}">
      <dgm:prSet/>
      <dgm:spPr/>
      <dgm:t>
        <a:bodyPr/>
        <a:lstStyle/>
        <a:p>
          <a:endParaRPr lang="en-US"/>
        </a:p>
      </dgm:t>
    </dgm:pt>
    <dgm:pt modelId="{49D926B5-5CCA-4EA9-86B3-742640E0602D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 err="1">
              <a:solidFill>
                <a:schemeClr val="tx1"/>
              </a:solidFill>
            </a:rPr>
            <a:t>Dilüsyonel</a:t>
          </a:r>
          <a:r>
            <a:rPr lang="tr-TR" dirty="0">
              <a:solidFill>
                <a:schemeClr val="tx1"/>
              </a:solidFill>
            </a:rPr>
            <a:t> etki</a:t>
          </a:r>
          <a:endParaRPr lang="en-US" dirty="0">
            <a:solidFill>
              <a:schemeClr val="tx1"/>
            </a:solidFill>
          </a:endParaRPr>
        </a:p>
      </dgm:t>
    </dgm:pt>
    <dgm:pt modelId="{BE759CC3-B8C2-49FD-B49E-7BA3D9B5F9E5}" type="parTrans" cxnId="{CE38D9AE-FDE9-40DD-8A89-104F50BB05A1}">
      <dgm:prSet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9C235A-D106-4002-9B5A-68E3570676BC}" type="sibTrans" cxnId="{CE38D9AE-FDE9-40DD-8A89-104F50BB05A1}">
      <dgm:prSet/>
      <dgm:spPr/>
      <dgm:t>
        <a:bodyPr/>
        <a:lstStyle/>
        <a:p>
          <a:endParaRPr lang="en-US"/>
        </a:p>
      </dgm:t>
    </dgm:pt>
    <dgm:pt modelId="{ECE498D7-50F6-4DA8-8BB2-B1A641084EB3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>
              <a:solidFill>
                <a:schemeClr val="tx1"/>
              </a:solidFill>
            </a:rPr>
            <a:t>Kimyasal </a:t>
          </a:r>
          <a:r>
            <a:rPr lang="tr-TR" dirty="0" err="1">
              <a:solidFill>
                <a:schemeClr val="tx1"/>
              </a:solidFill>
            </a:rPr>
            <a:t>interferans</a:t>
          </a:r>
          <a:endParaRPr lang="en-US" dirty="0">
            <a:solidFill>
              <a:schemeClr val="tx1"/>
            </a:solidFill>
          </a:endParaRPr>
        </a:p>
      </dgm:t>
    </dgm:pt>
    <dgm:pt modelId="{3F0EC782-CA66-4D7F-98C8-B77B24119641}" type="parTrans" cxnId="{3CA81806-8E52-408F-9041-387ADFF37494}">
      <dgm:prSet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EAC89C-49C9-4282-BFF9-487EEA9983AC}" type="sibTrans" cxnId="{3CA81806-8E52-408F-9041-387ADFF37494}">
      <dgm:prSet/>
      <dgm:spPr/>
      <dgm:t>
        <a:bodyPr/>
        <a:lstStyle/>
        <a:p>
          <a:endParaRPr lang="en-US"/>
        </a:p>
      </dgm:t>
    </dgm:pt>
    <dgm:pt modelId="{F495F8A9-1F08-404E-884F-9A19BE6F2000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>
              <a:solidFill>
                <a:schemeClr val="tx1"/>
              </a:solidFill>
            </a:rPr>
            <a:t>Hücre içi bileşenlerin salınması</a:t>
          </a:r>
          <a:endParaRPr lang="en-US" dirty="0">
            <a:solidFill>
              <a:schemeClr val="tx1"/>
            </a:solidFill>
          </a:endParaRPr>
        </a:p>
      </dgm:t>
    </dgm:pt>
    <dgm:pt modelId="{915AF478-CDAA-432F-A734-A18710834CB2}" type="parTrans" cxnId="{29B5A811-03B8-48C5-A5C8-49300143446D}">
      <dgm:prSet/>
      <dgm:spPr>
        <a:solidFill>
          <a:schemeClr val="bg1">
            <a:lumMod val="8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AB2085-072A-4398-8FCF-2A64850424E7}" type="sibTrans" cxnId="{29B5A811-03B8-48C5-A5C8-49300143446D}">
      <dgm:prSet/>
      <dgm:spPr/>
      <dgm:t>
        <a:bodyPr/>
        <a:lstStyle/>
        <a:p>
          <a:endParaRPr lang="en-US"/>
        </a:p>
      </dgm:t>
    </dgm:pt>
    <dgm:pt modelId="{C3B495E8-092B-4687-A839-AD84C51B99B9}" type="pres">
      <dgm:prSet presAssocID="{36CE7771-1CC7-423A-A3DE-F6D3E0E2ADD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2E0224F-6AC2-45D1-8ED4-46152A79DB04}" type="pres">
      <dgm:prSet presAssocID="{DF0B32B1-101F-4124-98DD-CFA2B143E550}" presName="root1" presStyleCnt="0"/>
      <dgm:spPr/>
    </dgm:pt>
    <dgm:pt modelId="{D3CED11C-C9BC-4799-893F-DAA3A46010A2}" type="pres">
      <dgm:prSet presAssocID="{DF0B32B1-101F-4124-98DD-CFA2B143E550}" presName="LevelOneTextNode" presStyleLbl="node0" presStyleIdx="0" presStyleCnt="1">
        <dgm:presLayoutVars>
          <dgm:chPref val="3"/>
        </dgm:presLayoutVars>
      </dgm:prSet>
      <dgm:spPr/>
    </dgm:pt>
    <dgm:pt modelId="{01447B3B-E9C7-4430-BDD0-B96E9EA96102}" type="pres">
      <dgm:prSet presAssocID="{DF0B32B1-101F-4124-98DD-CFA2B143E550}" presName="level2hierChild" presStyleCnt="0"/>
      <dgm:spPr/>
    </dgm:pt>
    <dgm:pt modelId="{7A9A564F-62F9-45EE-A9A2-4F2770C9D6F3}" type="pres">
      <dgm:prSet presAssocID="{C6025ED5-89BE-4550-99A4-365A9DFFDF19}" presName="conn2-1" presStyleLbl="parChTrans1D2" presStyleIdx="0" presStyleCnt="4"/>
      <dgm:spPr/>
    </dgm:pt>
    <dgm:pt modelId="{B944C076-48FC-4706-8458-021278BC78A1}" type="pres">
      <dgm:prSet presAssocID="{C6025ED5-89BE-4550-99A4-365A9DFFDF19}" presName="connTx" presStyleLbl="parChTrans1D2" presStyleIdx="0" presStyleCnt="4"/>
      <dgm:spPr/>
    </dgm:pt>
    <dgm:pt modelId="{0971F4CD-9AB7-4C1A-84B2-7E2BA7086CDF}" type="pres">
      <dgm:prSet presAssocID="{7F0AB0CF-CED8-4ACF-9D5E-88B19C3AD124}" presName="root2" presStyleCnt="0"/>
      <dgm:spPr/>
    </dgm:pt>
    <dgm:pt modelId="{3BE981C8-8E72-461D-92CF-99F4332A8C89}" type="pres">
      <dgm:prSet presAssocID="{7F0AB0CF-CED8-4ACF-9D5E-88B19C3AD124}" presName="LevelTwoTextNode" presStyleLbl="node2" presStyleIdx="0" presStyleCnt="4">
        <dgm:presLayoutVars>
          <dgm:chPref val="3"/>
        </dgm:presLayoutVars>
      </dgm:prSet>
      <dgm:spPr/>
    </dgm:pt>
    <dgm:pt modelId="{21C26756-AB55-4BFF-BBCD-6118C777DEBB}" type="pres">
      <dgm:prSet presAssocID="{7F0AB0CF-CED8-4ACF-9D5E-88B19C3AD124}" presName="level3hierChild" presStyleCnt="0"/>
      <dgm:spPr/>
    </dgm:pt>
    <dgm:pt modelId="{CAFD0F06-B574-4E06-BE95-F57C6E5E7786}" type="pres">
      <dgm:prSet presAssocID="{915AF478-CDAA-432F-A734-A18710834CB2}" presName="conn2-1" presStyleLbl="parChTrans1D2" presStyleIdx="1" presStyleCnt="4"/>
      <dgm:spPr/>
    </dgm:pt>
    <dgm:pt modelId="{83449959-C937-42DF-A12C-5E0E904D35C5}" type="pres">
      <dgm:prSet presAssocID="{915AF478-CDAA-432F-A734-A18710834CB2}" presName="connTx" presStyleLbl="parChTrans1D2" presStyleIdx="1" presStyleCnt="4"/>
      <dgm:spPr/>
    </dgm:pt>
    <dgm:pt modelId="{51CA16A5-3909-4518-AA71-F2B2A8309EA4}" type="pres">
      <dgm:prSet presAssocID="{F495F8A9-1F08-404E-884F-9A19BE6F2000}" presName="root2" presStyleCnt="0"/>
      <dgm:spPr/>
    </dgm:pt>
    <dgm:pt modelId="{5DF4933C-225E-48C2-8B31-A1C4EF67CBF6}" type="pres">
      <dgm:prSet presAssocID="{F495F8A9-1F08-404E-884F-9A19BE6F2000}" presName="LevelTwoTextNode" presStyleLbl="node2" presStyleIdx="1" presStyleCnt="4">
        <dgm:presLayoutVars>
          <dgm:chPref val="3"/>
        </dgm:presLayoutVars>
      </dgm:prSet>
      <dgm:spPr/>
    </dgm:pt>
    <dgm:pt modelId="{F3FCE075-A881-47E7-8A9F-6434E0100121}" type="pres">
      <dgm:prSet presAssocID="{F495F8A9-1F08-404E-884F-9A19BE6F2000}" presName="level3hierChild" presStyleCnt="0"/>
      <dgm:spPr/>
    </dgm:pt>
    <dgm:pt modelId="{3B1A08D9-4AC8-43EE-AF83-220B7BE63C3B}" type="pres">
      <dgm:prSet presAssocID="{BE759CC3-B8C2-49FD-B49E-7BA3D9B5F9E5}" presName="conn2-1" presStyleLbl="parChTrans1D2" presStyleIdx="2" presStyleCnt="4"/>
      <dgm:spPr/>
    </dgm:pt>
    <dgm:pt modelId="{EFC73B77-3C4D-46B7-A658-EF52DA6EEE8F}" type="pres">
      <dgm:prSet presAssocID="{BE759CC3-B8C2-49FD-B49E-7BA3D9B5F9E5}" presName="connTx" presStyleLbl="parChTrans1D2" presStyleIdx="2" presStyleCnt="4"/>
      <dgm:spPr/>
    </dgm:pt>
    <dgm:pt modelId="{228658C0-932F-4D5E-8EC0-03EF13F946B9}" type="pres">
      <dgm:prSet presAssocID="{49D926B5-5CCA-4EA9-86B3-742640E0602D}" presName="root2" presStyleCnt="0"/>
      <dgm:spPr/>
    </dgm:pt>
    <dgm:pt modelId="{56C72A91-AD6B-4848-8510-BAA9DAD2BF32}" type="pres">
      <dgm:prSet presAssocID="{49D926B5-5CCA-4EA9-86B3-742640E0602D}" presName="LevelTwoTextNode" presStyleLbl="node2" presStyleIdx="2" presStyleCnt="4">
        <dgm:presLayoutVars>
          <dgm:chPref val="3"/>
        </dgm:presLayoutVars>
      </dgm:prSet>
      <dgm:spPr/>
    </dgm:pt>
    <dgm:pt modelId="{210494F8-B4DE-4BAA-BED5-3DF2EB123B61}" type="pres">
      <dgm:prSet presAssocID="{49D926B5-5CCA-4EA9-86B3-742640E0602D}" presName="level3hierChild" presStyleCnt="0"/>
      <dgm:spPr/>
    </dgm:pt>
    <dgm:pt modelId="{C6DABCC5-6D86-4F3D-84BF-7BB2F22D123D}" type="pres">
      <dgm:prSet presAssocID="{3F0EC782-CA66-4D7F-98C8-B77B24119641}" presName="conn2-1" presStyleLbl="parChTrans1D2" presStyleIdx="3" presStyleCnt="4"/>
      <dgm:spPr/>
    </dgm:pt>
    <dgm:pt modelId="{803BA85E-39D9-42C3-A5C1-8BBE865CCF22}" type="pres">
      <dgm:prSet presAssocID="{3F0EC782-CA66-4D7F-98C8-B77B24119641}" presName="connTx" presStyleLbl="parChTrans1D2" presStyleIdx="3" presStyleCnt="4"/>
      <dgm:spPr/>
    </dgm:pt>
    <dgm:pt modelId="{E4F72683-43CE-4D73-9483-C4E9E8D257A2}" type="pres">
      <dgm:prSet presAssocID="{ECE498D7-50F6-4DA8-8BB2-B1A641084EB3}" presName="root2" presStyleCnt="0"/>
      <dgm:spPr/>
    </dgm:pt>
    <dgm:pt modelId="{1899100D-8A04-4EB4-90A4-6E1DE76A5811}" type="pres">
      <dgm:prSet presAssocID="{ECE498D7-50F6-4DA8-8BB2-B1A641084EB3}" presName="LevelTwoTextNode" presStyleLbl="node2" presStyleIdx="3" presStyleCnt="4">
        <dgm:presLayoutVars>
          <dgm:chPref val="3"/>
        </dgm:presLayoutVars>
      </dgm:prSet>
      <dgm:spPr/>
    </dgm:pt>
    <dgm:pt modelId="{0E255E45-6A41-4443-ABA9-F2236BDF63FD}" type="pres">
      <dgm:prSet presAssocID="{ECE498D7-50F6-4DA8-8BB2-B1A641084EB3}" presName="level3hierChild" presStyleCnt="0"/>
      <dgm:spPr/>
    </dgm:pt>
  </dgm:ptLst>
  <dgm:cxnLst>
    <dgm:cxn modelId="{3CA81806-8E52-408F-9041-387ADFF37494}" srcId="{DF0B32B1-101F-4124-98DD-CFA2B143E550}" destId="{ECE498D7-50F6-4DA8-8BB2-B1A641084EB3}" srcOrd="3" destOrd="0" parTransId="{3F0EC782-CA66-4D7F-98C8-B77B24119641}" sibTransId="{65EAC89C-49C9-4282-BFF9-487EEA9983AC}"/>
    <dgm:cxn modelId="{29B5A811-03B8-48C5-A5C8-49300143446D}" srcId="{DF0B32B1-101F-4124-98DD-CFA2B143E550}" destId="{F495F8A9-1F08-404E-884F-9A19BE6F2000}" srcOrd="1" destOrd="0" parTransId="{915AF478-CDAA-432F-A734-A18710834CB2}" sibTransId="{52AB2085-072A-4398-8FCF-2A64850424E7}"/>
    <dgm:cxn modelId="{8BD21814-2CAE-4AB6-8089-A5F2BBD84D7D}" type="presOf" srcId="{C6025ED5-89BE-4550-99A4-365A9DFFDF19}" destId="{7A9A564F-62F9-45EE-A9A2-4F2770C9D6F3}" srcOrd="0" destOrd="0" presId="urn:microsoft.com/office/officeart/2008/layout/HorizontalMultiLevelHierarchy"/>
    <dgm:cxn modelId="{5F108514-C3E7-4CC9-B92C-9F8E5A6EBDD5}" type="presOf" srcId="{915AF478-CDAA-432F-A734-A18710834CB2}" destId="{83449959-C937-42DF-A12C-5E0E904D35C5}" srcOrd="1" destOrd="0" presId="urn:microsoft.com/office/officeart/2008/layout/HorizontalMultiLevelHierarchy"/>
    <dgm:cxn modelId="{2728A01A-9875-4E8F-B59F-2B95A5EB5788}" type="presOf" srcId="{BE759CC3-B8C2-49FD-B49E-7BA3D9B5F9E5}" destId="{3B1A08D9-4AC8-43EE-AF83-220B7BE63C3B}" srcOrd="0" destOrd="0" presId="urn:microsoft.com/office/officeart/2008/layout/HorizontalMultiLevelHierarchy"/>
    <dgm:cxn modelId="{206DC731-4941-45E2-BE33-F3D7805FBA02}" type="presOf" srcId="{36CE7771-1CC7-423A-A3DE-F6D3E0E2ADDE}" destId="{C3B495E8-092B-4687-A839-AD84C51B99B9}" srcOrd="0" destOrd="0" presId="urn:microsoft.com/office/officeart/2008/layout/HorizontalMultiLevelHierarchy"/>
    <dgm:cxn modelId="{2A191733-E030-4BE2-A37B-EE9742092A8D}" type="presOf" srcId="{BE759CC3-B8C2-49FD-B49E-7BA3D9B5F9E5}" destId="{EFC73B77-3C4D-46B7-A658-EF52DA6EEE8F}" srcOrd="1" destOrd="0" presId="urn:microsoft.com/office/officeart/2008/layout/HorizontalMultiLevelHierarchy"/>
    <dgm:cxn modelId="{88B24E78-8F7B-4714-8F78-AAA2F1700F14}" type="presOf" srcId="{915AF478-CDAA-432F-A734-A18710834CB2}" destId="{CAFD0F06-B574-4E06-BE95-F57C6E5E7786}" srcOrd="0" destOrd="0" presId="urn:microsoft.com/office/officeart/2008/layout/HorizontalMultiLevelHierarchy"/>
    <dgm:cxn modelId="{F20F4E80-B841-44F7-B03B-877D9A16E89D}" type="presOf" srcId="{3F0EC782-CA66-4D7F-98C8-B77B24119641}" destId="{803BA85E-39D9-42C3-A5C1-8BBE865CCF22}" srcOrd="1" destOrd="0" presId="urn:microsoft.com/office/officeart/2008/layout/HorizontalMultiLevelHierarchy"/>
    <dgm:cxn modelId="{447C688C-A75D-486B-84D4-4D48DBB6FCEE}" type="presOf" srcId="{DF0B32B1-101F-4124-98DD-CFA2B143E550}" destId="{D3CED11C-C9BC-4799-893F-DAA3A46010A2}" srcOrd="0" destOrd="0" presId="urn:microsoft.com/office/officeart/2008/layout/HorizontalMultiLevelHierarchy"/>
    <dgm:cxn modelId="{04457497-2091-4A5E-8460-63A81380F8BA}" type="presOf" srcId="{3F0EC782-CA66-4D7F-98C8-B77B24119641}" destId="{C6DABCC5-6D86-4F3D-84BF-7BB2F22D123D}" srcOrd="0" destOrd="0" presId="urn:microsoft.com/office/officeart/2008/layout/HorizontalMultiLevelHierarchy"/>
    <dgm:cxn modelId="{97CB12A6-5661-45E5-85DC-E16057A64201}" srcId="{DF0B32B1-101F-4124-98DD-CFA2B143E550}" destId="{7F0AB0CF-CED8-4ACF-9D5E-88B19C3AD124}" srcOrd="0" destOrd="0" parTransId="{C6025ED5-89BE-4550-99A4-365A9DFFDF19}" sibTransId="{82FB3D49-2288-4CFD-96C1-100093B5E74E}"/>
    <dgm:cxn modelId="{FF84E6A6-D69D-427D-A50A-833B9D4846BA}" type="presOf" srcId="{F495F8A9-1F08-404E-884F-9A19BE6F2000}" destId="{5DF4933C-225E-48C2-8B31-A1C4EF67CBF6}" srcOrd="0" destOrd="0" presId="urn:microsoft.com/office/officeart/2008/layout/HorizontalMultiLevelHierarchy"/>
    <dgm:cxn modelId="{CE38D9AE-FDE9-40DD-8A89-104F50BB05A1}" srcId="{DF0B32B1-101F-4124-98DD-CFA2B143E550}" destId="{49D926B5-5CCA-4EA9-86B3-742640E0602D}" srcOrd="2" destOrd="0" parTransId="{BE759CC3-B8C2-49FD-B49E-7BA3D9B5F9E5}" sibTransId="{779C235A-D106-4002-9B5A-68E3570676BC}"/>
    <dgm:cxn modelId="{C0222ABA-C88D-4B40-B743-B859F82729CA}" srcId="{36CE7771-1CC7-423A-A3DE-F6D3E0E2ADDE}" destId="{DF0B32B1-101F-4124-98DD-CFA2B143E550}" srcOrd="0" destOrd="0" parTransId="{998CFF24-7C18-44E1-BC23-B83CDC23C232}" sibTransId="{B5C13CE2-08F5-4EB2-BE15-5D5B6B357A00}"/>
    <dgm:cxn modelId="{B6CFF8BB-0CD4-41E5-9518-786943CA9DE7}" type="presOf" srcId="{C6025ED5-89BE-4550-99A4-365A9DFFDF19}" destId="{B944C076-48FC-4706-8458-021278BC78A1}" srcOrd="1" destOrd="0" presId="urn:microsoft.com/office/officeart/2008/layout/HorizontalMultiLevelHierarchy"/>
    <dgm:cxn modelId="{84EE6CC0-2BA0-421B-BA7C-45E070FC9243}" type="presOf" srcId="{ECE498D7-50F6-4DA8-8BB2-B1A641084EB3}" destId="{1899100D-8A04-4EB4-90A4-6E1DE76A5811}" srcOrd="0" destOrd="0" presId="urn:microsoft.com/office/officeart/2008/layout/HorizontalMultiLevelHierarchy"/>
    <dgm:cxn modelId="{D2D42ED6-59A2-486D-B779-5089E5F5ACC2}" type="presOf" srcId="{49D926B5-5CCA-4EA9-86B3-742640E0602D}" destId="{56C72A91-AD6B-4848-8510-BAA9DAD2BF32}" srcOrd="0" destOrd="0" presId="urn:microsoft.com/office/officeart/2008/layout/HorizontalMultiLevelHierarchy"/>
    <dgm:cxn modelId="{B07F84FF-A140-4CD7-9A22-2BBCD264D8EB}" type="presOf" srcId="{7F0AB0CF-CED8-4ACF-9D5E-88B19C3AD124}" destId="{3BE981C8-8E72-461D-92CF-99F4332A8C89}" srcOrd="0" destOrd="0" presId="urn:microsoft.com/office/officeart/2008/layout/HorizontalMultiLevelHierarchy"/>
    <dgm:cxn modelId="{800E1EAB-C979-408B-BF73-F1414D5955DF}" type="presParOf" srcId="{C3B495E8-092B-4687-A839-AD84C51B99B9}" destId="{F2E0224F-6AC2-45D1-8ED4-46152A79DB04}" srcOrd="0" destOrd="0" presId="urn:microsoft.com/office/officeart/2008/layout/HorizontalMultiLevelHierarchy"/>
    <dgm:cxn modelId="{35146AD7-A245-476F-87E0-874C95F0D83F}" type="presParOf" srcId="{F2E0224F-6AC2-45D1-8ED4-46152A79DB04}" destId="{D3CED11C-C9BC-4799-893F-DAA3A46010A2}" srcOrd="0" destOrd="0" presId="urn:microsoft.com/office/officeart/2008/layout/HorizontalMultiLevelHierarchy"/>
    <dgm:cxn modelId="{2732E4FF-80BB-4DA3-830E-BAA975613283}" type="presParOf" srcId="{F2E0224F-6AC2-45D1-8ED4-46152A79DB04}" destId="{01447B3B-E9C7-4430-BDD0-B96E9EA96102}" srcOrd="1" destOrd="0" presId="urn:microsoft.com/office/officeart/2008/layout/HorizontalMultiLevelHierarchy"/>
    <dgm:cxn modelId="{92B6062C-8CE2-4F70-819C-7FC78EF60375}" type="presParOf" srcId="{01447B3B-E9C7-4430-BDD0-B96E9EA96102}" destId="{7A9A564F-62F9-45EE-A9A2-4F2770C9D6F3}" srcOrd="0" destOrd="0" presId="urn:microsoft.com/office/officeart/2008/layout/HorizontalMultiLevelHierarchy"/>
    <dgm:cxn modelId="{EE9719A6-3C8D-4C66-BF54-6F142F78AFDC}" type="presParOf" srcId="{7A9A564F-62F9-45EE-A9A2-4F2770C9D6F3}" destId="{B944C076-48FC-4706-8458-021278BC78A1}" srcOrd="0" destOrd="0" presId="urn:microsoft.com/office/officeart/2008/layout/HorizontalMultiLevelHierarchy"/>
    <dgm:cxn modelId="{AF34EA14-E4CC-4948-969B-15636C9C6C24}" type="presParOf" srcId="{01447B3B-E9C7-4430-BDD0-B96E9EA96102}" destId="{0971F4CD-9AB7-4C1A-84B2-7E2BA7086CDF}" srcOrd="1" destOrd="0" presId="urn:microsoft.com/office/officeart/2008/layout/HorizontalMultiLevelHierarchy"/>
    <dgm:cxn modelId="{6428D9D2-42B4-483E-9576-0BEADF3AB442}" type="presParOf" srcId="{0971F4CD-9AB7-4C1A-84B2-7E2BA7086CDF}" destId="{3BE981C8-8E72-461D-92CF-99F4332A8C89}" srcOrd="0" destOrd="0" presId="urn:microsoft.com/office/officeart/2008/layout/HorizontalMultiLevelHierarchy"/>
    <dgm:cxn modelId="{F59D1885-6493-4724-8AC8-2D35E2AFEDFC}" type="presParOf" srcId="{0971F4CD-9AB7-4C1A-84B2-7E2BA7086CDF}" destId="{21C26756-AB55-4BFF-BBCD-6118C777DEBB}" srcOrd="1" destOrd="0" presId="urn:microsoft.com/office/officeart/2008/layout/HorizontalMultiLevelHierarchy"/>
    <dgm:cxn modelId="{62ACFC93-75F8-4069-BB3A-AA74C19E8786}" type="presParOf" srcId="{01447B3B-E9C7-4430-BDD0-B96E9EA96102}" destId="{CAFD0F06-B574-4E06-BE95-F57C6E5E7786}" srcOrd="2" destOrd="0" presId="urn:microsoft.com/office/officeart/2008/layout/HorizontalMultiLevelHierarchy"/>
    <dgm:cxn modelId="{7D51890D-6831-49B3-B831-428F34987297}" type="presParOf" srcId="{CAFD0F06-B574-4E06-BE95-F57C6E5E7786}" destId="{83449959-C937-42DF-A12C-5E0E904D35C5}" srcOrd="0" destOrd="0" presId="urn:microsoft.com/office/officeart/2008/layout/HorizontalMultiLevelHierarchy"/>
    <dgm:cxn modelId="{41D960C2-1336-4E62-A27B-C60459B243AA}" type="presParOf" srcId="{01447B3B-E9C7-4430-BDD0-B96E9EA96102}" destId="{51CA16A5-3909-4518-AA71-F2B2A8309EA4}" srcOrd="3" destOrd="0" presId="urn:microsoft.com/office/officeart/2008/layout/HorizontalMultiLevelHierarchy"/>
    <dgm:cxn modelId="{9F009B4B-A8A9-4DA0-ABF9-8C8C3A7D7196}" type="presParOf" srcId="{51CA16A5-3909-4518-AA71-F2B2A8309EA4}" destId="{5DF4933C-225E-48C2-8B31-A1C4EF67CBF6}" srcOrd="0" destOrd="0" presId="urn:microsoft.com/office/officeart/2008/layout/HorizontalMultiLevelHierarchy"/>
    <dgm:cxn modelId="{111E491E-BD20-4D65-9924-AAC5D939510E}" type="presParOf" srcId="{51CA16A5-3909-4518-AA71-F2B2A8309EA4}" destId="{F3FCE075-A881-47E7-8A9F-6434E0100121}" srcOrd="1" destOrd="0" presId="urn:microsoft.com/office/officeart/2008/layout/HorizontalMultiLevelHierarchy"/>
    <dgm:cxn modelId="{3E34C8C9-25AC-49A5-A9F4-07183C4E2902}" type="presParOf" srcId="{01447B3B-E9C7-4430-BDD0-B96E9EA96102}" destId="{3B1A08D9-4AC8-43EE-AF83-220B7BE63C3B}" srcOrd="4" destOrd="0" presId="urn:microsoft.com/office/officeart/2008/layout/HorizontalMultiLevelHierarchy"/>
    <dgm:cxn modelId="{E419392D-6CB2-4FB4-85B7-C8C759696E16}" type="presParOf" srcId="{3B1A08D9-4AC8-43EE-AF83-220B7BE63C3B}" destId="{EFC73B77-3C4D-46B7-A658-EF52DA6EEE8F}" srcOrd="0" destOrd="0" presId="urn:microsoft.com/office/officeart/2008/layout/HorizontalMultiLevelHierarchy"/>
    <dgm:cxn modelId="{256BF6CE-98BC-4F04-B2FA-9B4B1BCC9199}" type="presParOf" srcId="{01447B3B-E9C7-4430-BDD0-B96E9EA96102}" destId="{228658C0-932F-4D5E-8EC0-03EF13F946B9}" srcOrd="5" destOrd="0" presId="urn:microsoft.com/office/officeart/2008/layout/HorizontalMultiLevelHierarchy"/>
    <dgm:cxn modelId="{0EF3A734-C10D-4846-B09F-308C15674D23}" type="presParOf" srcId="{228658C0-932F-4D5E-8EC0-03EF13F946B9}" destId="{56C72A91-AD6B-4848-8510-BAA9DAD2BF32}" srcOrd="0" destOrd="0" presId="urn:microsoft.com/office/officeart/2008/layout/HorizontalMultiLevelHierarchy"/>
    <dgm:cxn modelId="{7B1EEF8D-E8B6-4B0D-8BD2-A803F24D771F}" type="presParOf" srcId="{228658C0-932F-4D5E-8EC0-03EF13F946B9}" destId="{210494F8-B4DE-4BAA-BED5-3DF2EB123B61}" srcOrd="1" destOrd="0" presId="urn:microsoft.com/office/officeart/2008/layout/HorizontalMultiLevelHierarchy"/>
    <dgm:cxn modelId="{3DA474A3-C622-4C01-BA10-32F590D3E8D7}" type="presParOf" srcId="{01447B3B-E9C7-4430-BDD0-B96E9EA96102}" destId="{C6DABCC5-6D86-4F3D-84BF-7BB2F22D123D}" srcOrd="6" destOrd="0" presId="urn:microsoft.com/office/officeart/2008/layout/HorizontalMultiLevelHierarchy"/>
    <dgm:cxn modelId="{34807A65-9364-429D-810D-FABB500A1059}" type="presParOf" srcId="{C6DABCC5-6D86-4F3D-84BF-7BB2F22D123D}" destId="{803BA85E-39D9-42C3-A5C1-8BBE865CCF22}" srcOrd="0" destOrd="0" presId="urn:microsoft.com/office/officeart/2008/layout/HorizontalMultiLevelHierarchy"/>
    <dgm:cxn modelId="{BBAFE041-3FD7-4360-A6D2-4519B41FD66F}" type="presParOf" srcId="{01447B3B-E9C7-4430-BDD0-B96E9EA96102}" destId="{E4F72683-43CE-4D73-9483-C4E9E8D257A2}" srcOrd="7" destOrd="0" presId="urn:microsoft.com/office/officeart/2008/layout/HorizontalMultiLevelHierarchy"/>
    <dgm:cxn modelId="{61F0E6EB-2630-4287-BCE6-CC8D16FABCF8}" type="presParOf" srcId="{E4F72683-43CE-4D73-9483-C4E9E8D257A2}" destId="{1899100D-8A04-4EB4-90A4-6E1DE76A5811}" srcOrd="0" destOrd="0" presId="urn:microsoft.com/office/officeart/2008/layout/HorizontalMultiLevelHierarchy"/>
    <dgm:cxn modelId="{75822520-182E-4B2C-8DD2-0F8DE559AB4C}" type="presParOf" srcId="{E4F72683-43CE-4D73-9483-C4E9E8D257A2}" destId="{0E255E45-6A41-4443-ABA9-F2236BDF63F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CE7771-1CC7-423A-A3DE-F6D3E0E2ADD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0B32B1-101F-4124-98DD-CFA2B143E550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b="0" dirty="0" err="1">
              <a:solidFill>
                <a:srgbClr val="FFFF00"/>
              </a:solidFill>
            </a:rPr>
            <a:t>Lipemi</a:t>
          </a:r>
          <a:endParaRPr lang="en-US" b="0" dirty="0">
            <a:solidFill>
              <a:srgbClr val="FFFF00"/>
            </a:solidFill>
          </a:endParaRPr>
        </a:p>
      </dgm:t>
    </dgm:pt>
    <dgm:pt modelId="{998CFF24-7C18-44E1-BC23-B83CDC23C232}" type="parTrans" cxnId="{C0222ABA-C88D-4B40-B743-B859F82729CA}">
      <dgm:prSet/>
      <dgm:spPr/>
      <dgm:t>
        <a:bodyPr/>
        <a:lstStyle/>
        <a:p>
          <a:endParaRPr lang="en-US"/>
        </a:p>
      </dgm:t>
    </dgm:pt>
    <dgm:pt modelId="{B5C13CE2-08F5-4EB2-BE15-5D5B6B357A00}" type="sibTrans" cxnId="{C0222ABA-C88D-4B40-B743-B859F82729CA}">
      <dgm:prSet/>
      <dgm:spPr/>
      <dgm:t>
        <a:bodyPr/>
        <a:lstStyle/>
        <a:p>
          <a:endParaRPr lang="en-US"/>
        </a:p>
      </dgm:t>
    </dgm:pt>
    <dgm:pt modelId="{7F0AB0CF-CED8-4ACF-9D5E-88B19C3AD124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 err="1">
              <a:solidFill>
                <a:schemeClr val="tx1"/>
              </a:solidFill>
            </a:rPr>
            <a:t>Spektrofotometrik</a:t>
          </a:r>
          <a:r>
            <a:rPr lang="tr-TR" dirty="0">
              <a:solidFill>
                <a:schemeClr val="tx1"/>
              </a:solidFill>
            </a:rPr>
            <a:t> </a:t>
          </a:r>
          <a:r>
            <a:rPr lang="tr-TR" dirty="0" err="1">
              <a:solidFill>
                <a:schemeClr val="tx1"/>
              </a:solidFill>
            </a:rPr>
            <a:t>interferans</a:t>
          </a:r>
          <a:endParaRPr lang="en-US" dirty="0">
            <a:solidFill>
              <a:schemeClr val="tx1"/>
            </a:solidFill>
          </a:endParaRPr>
        </a:p>
      </dgm:t>
    </dgm:pt>
    <dgm:pt modelId="{C6025ED5-89BE-4550-99A4-365A9DFFDF19}" type="parTrans" cxnId="{97CB12A6-5661-45E5-85DC-E16057A64201}">
      <dgm:prSet/>
      <dgm:spPr>
        <a:solidFill>
          <a:schemeClr val="bg1">
            <a:lumMod val="8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FB3D49-2288-4CFD-96C1-100093B5E74E}" type="sibTrans" cxnId="{97CB12A6-5661-45E5-85DC-E16057A64201}">
      <dgm:prSet/>
      <dgm:spPr/>
      <dgm:t>
        <a:bodyPr/>
        <a:lstStyle/>
        <a:p>
          <a:endParaRPr lang="en-US"/>
        </a:p>
      </dgm:t>
    </dgm:pt>
    <dgm:pt modelId="{49D926B5-5CCA-4EA9-86B3-742640E0602D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>
              <a:solidFill>
                <a:schemeClr val="tx1"/>
              </a:solidFill>
            </a:rPr>
            <a:t>Numune </a:t>
          </a:r>
          <a:r>
            <a:rPr lang="tr-TR" dirty="0" err="1">
              <a:solidFill>
                <a:schemeClr val="tx1"/>
              </a:solidFill>
            </a:rPr>
            <a:t>homojenitesinin</a:t>
          </a:r>
          <a:r>
            <a:rPr lang="tr-TR" dirty="0">
              <a:solidFill>
                <a:schemeClr val="tx1"/>
              </a:solidFill>
            </a:rPr>
            <a:t> bozulması</a:t>
          </a:r>
          <a:endParaRPr lang="en-US" dirty="0">
            <a:solidFill>
              <a:schemeClr val="tx1"/>
            </a:solidFill>
          </a:endParaRPr>
        </a:p>
      </dgm:t>
    </dgm:pt>
    <dgm:pt modelId="{BE759CC3-B8C2-49FD-B49E-7BA3D9B5F9E5}" type="parTrans" cxnId="{CE38D9AE-FDE9-40DD-8A89-104F50BB05A1}">
      <dgm:prSet/>
      <dgm:spPr>
        <a:solidFill>
          <a:schemeClr val="bg1">
            <a:lumMod val="8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9C235A-D106-4002-9B5A-68E3570676BC}" type="sibTrans" cxnId="{CE38D9AE-FDE9-40DD-8A89-104F50BB05A1}">
      <dgm:prSet/>
      <dgm:spPr/>
      <dgm:t>
        <a:bodyPr/>
        <a:lstStyle/>
        <a:p>
          <a:endParaRPr lang="en-US"/>
        </a:p>
      </dgm:t>
    </dgm:pt>
    <dgm:pt modelId="{ECE498D7-50F6-4DA8-8BB2-B1A641084EB3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 err="1">
              <a:solidFill>
                <a:schemeClr val="tx1"/>
              </a:solidFill>
            </a:rPr>
            <a:t>Fizikokimyasal</a:t>
          </a:r>
          <a:r>
            <a:rPr lang="tr-TR" dirty="0">
              <a:solidFill>
                <a:schemeClr val="tx1"/>
              </a:solidFill>
            </a:rPr>
            <a:t> mekanizmalar</a:t>
          </a:r>
          <a:endParaRPr lang="en-US" dirty="0">
            <a:solidFill>
              <a:schemeClr val="tx1"/>
            </a:solidFill>
          </a:endParaRPr>
        </a:p>
      </dgm:t>
    </dgm:pt>
    <dgm:pt modelId="{3F0EC782-CA66-4D7F-98C8-B77B24119641}" type="parTrans" cxnId="{3CA81806-8E52-408F-9041-387ADFF37494}">
      <dgm:prSet/>
      <dgm:spPr>
        <a:solidFill>
          <a:schemeClr val="bg1">
            <a:lumMod val="8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EAC89C-49C9-4282-BFF9-487EEA9983AC}" type="sibTrans" cxnId="{3CA81806-8E52-408F-9041-387ADFF37494}">
      <dgm:prSet/>
      <dgm:spPr/>
      <dgm:t>
        <a:bodyPr/>
        <a:lstStyle/>
        <a:p>
          <a:endParaRPr lang="en-US"/>
        </a:p>
      </dgm:t>
    </dgm:pt>
    <dgm:pt modelId="{F495F8A9-1F08-404E-884F-9A19BE6F2000}">
      <dgm:prSet phldrT="[Metin]"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r-TR" dirty="0">
              <a:solidFill>
                <a:schemeClr val="tx1"/>
              </a:solidFill>
            </a:rPr>
            <a:t>Hacim değişimi</a:t>
          </a:r>
          <a:endParaRPr lang="en-US" dirty="0">
            <a:solidFill>
              <a:schemeClr val="tx1"/>
            </a:solidFill>
          </a:endParaRPr>
        </a:p>
      </dgm:t>
    </dgm:pt>
    <dgm:pt modelId="{915AF478-CDAA-432F-A734-A18710834CB2}" type="parTrans" cxnId="{29B5A811-03B8-48C5-A5C8-49300143446D}">
      <dgm:prSet/>
      <dgm:spPr>
        <a:solidFill>
          <a:schemeClr val="bg1">
            <a:lumMod val="85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2AB2085-072A-4398-8FCF-2A64850424E7}" type="sibTrans" cxnId="{29B5A811-03B8-48C5-A5C8-49300143446D}">
      <dgm:prSet/>
      <dgm:spPr/>
      <dgm:t>
        <a:bodyPr/>
        <a:lstStyle/>
        <a:p>
          <a:endParaRPr lang="en-US"/>
        </a:p>
      </dgm:t>
    </dgm:pt>
    <dgm:pt modelId="{C3B495E8-092B-4687-A839-AD84C51B99B9}" type="pres">
      <dgm:prSet presAssocID="{36CE7771-1CC7-423A-A3DE-F6D3E0E2ADD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2E0224F-6AC2-45D1-8ED4-46152A79DB04}" type="pres">
      <dgm:prSet presAssocID="{DF0B32B1-101F-4124-98DD-CFA2B143E550}" presName="root1" presStyleCnt="0"/>
      <dgm:spPr/>
    </dgm:pt>
    <dgm:pt modelId="{D3CED11C-C9BC-4799-893F-DAA3A46010A2}" type="pres">
      <dgm:prSet presAssocID="{DF0B32B1-101F-4124-98DD-CFA2B143E550}" presName="LevelOneTextNode" presStyleLbl="node0" presStyleIdx="0" presStyleCnt="1">
        <dgm:presLayoutVars>
          <dgm:chPref val="3"/>
        </dgm:presLayoutVars>
      </dgm:prSet>
      <dgm:spPr/>
    </dgm:pt>
    <dgm:pt modelId="{01447B3B-E9C7-4430-BDD0-B96E9EA96102}" type="pres">
      <dgm:prSet presAssocID="{DF0B32B1-101F-4124-98DD-CFA2B143E550}" presName="level2hierChild" presStyleCnt="0"/>
      <dgm:spPr/>
    </dgm:pt>
    <dgm:pt modelId="{7A9A564F-62F9-45EE-A9A2-4F2770C9D6F3}" type="pres">
      <dgm:prSet presAssocID="{C6025ED5-89BE-4550-99A4-365A9DFFDF19}" presName="conn2-1" presStyleLbl="parChTrans1D2" presStyleIdx="0" presStyleCnt="4"/>
      <dgm:spPr/>
    </dgm:pt>
    <dgm:pt modelId="{B944C076-48FC-4706-8458-021278BC78A1}" type="pres">
      <dgm:prSet presAssocID="{C6025ED5-89BE-4550-99A4-365A9DFFDF19}" presName="connTx" presStyleLbl="parChTrans1D2" presStyleIdx="0" presStyleCnt="4"/>
      <dgm:spPr/>
    </dgm:pt>
    <dgm:pt modelId="{0971F4CD-9AB7-4C1A-84B2-7E2BA7086CDF}" type="pres">
      <dgm:prSet presAssocID="{7F0AB0CF-CED8-4ACF-9D5E-88B19C3AD124}" presName="root2" presStyleCnt="0"/>
      <dgm:spPr/>
    </dgm:pt>
    <dgm:pt modelId="{3BE981C8-8E72-461D-92CF-99F4332A8C89}" type="pres">
      <dgm:prSet presAssocID="{7F0AB0CF-CED8-4ACF-9D5E-88B19C3AD124}" presName="LevelTwoTextNode" presStyleLbl="node2" presStyleIdx="0" presStyleCnt="4">
        <dgm:presLayoutVars>
          <dgm:chPref val="3"/>
        </dgm:presLayoutVars>
      </dgm:prSet>
      <dgm:spPr/>
    </dgm:pt>
    <dgm:pt modelId="{21C26756-AB55-4BFF-BBCD-6118C777DEBB}" type="pres">
      <dgm:prSet presAssocID="{7F0AB0CF-CED8-4ACF-9D5E-88B19C3AD124}" presName="level3hierChild" presStyleCnt="0"/>
      <dgm:spPr/>
    </dgm:pt>
    <dgm:pt modelId="{CAFD0F06-B574-4E06-BE95-F57C6E5E7786}" type="pres">
      <dgm:prSet presAssocID="{915AF478-CDAA-432F-A734-A18710834CB2}" presName="conn2-1" presStyleLbl="parChTrans1D2" presStyleIdx="1" presStyleCnt="4"/>
      <dgm:spPr/>
    </dgm:pt>
    <dgm:pt modelId="{83449959-C937-42DF-A12C-5E0E904D35C5}" type="pres">
      <dgm:prSet presAssocID="{915AF478-CDAA-432F-A734-A18710834CB2}" presName="connTx" presStyleLbl="parChTrans1D2" presStyleIdx="1" presStyleCnt="4"/>
      <dgm:spPr/>
    </dgm:pt>
    <dgm:pt modelId="{51CA16A5-3909-4518-AA71-F2B2A8309EA4}" type="pres">
      <dgm:prSet presAssocID="{F495F8A9-1F08-404E-884F-9A19BE6F2000}" presName="root2" presStyleCnt="0"/>
      <dgm:spPr/>
    </dgm:pt>
    <dgm:pt modelId="{5DF4933C-225E-48C2-8B31-A1C4EF67CBF6}" type="pres">
      <dgm:prSet presAssocID="{F495F8A9-1F08-404E-884F-9A19BE6F2000}" presName="LevelTwoTextNode" presStyleLbl="node2" presStyleIdx="1" presStyleCnt="4">
        <dgm:presLayoutVars>
          <dgm:chPref val="3"/>
        </dgm:presLayoutVars>
      </dgm:prSet>
      <dgm:spPr/>
    </dgm:pt>
    <dgm:pt modelId="{F3FCE075-A881-47E7-8A9F-6434E0100121}" type="pres">
      <dgm:prSet presAssocID="{F495F8A9-1F08-404E-884F-9A19BE6F2000}" presName="level3hierChild" presStyleCnt="0"/>
      <dgm:spPr/>
    </dgm:pt>
    <dgm:pt modelId="{3B1A08D9-4AC8-43EE-AF83-220B7BE63C3B}" type="pres">
      <dgm:prSet presAssocID="{BE759CC3-B8C2-49FD-B49E-7BA3D9B5F9E5}" presName="conn2-1" presStyleLbl="parChTrans1D2" presStyleIdx="2" presStyleCnt="4"/>
      <dgm:spPr/>
    </dgm:pt>
    <dgm:pt modelId="{EFC73B77-3C4D-46B7-A658-EF52DA6EEE8F}" type="pres">
      <dgm:prSet presAssocID="{BE759CC3-B8C2-49FD-B49E-7BA3D9B5F9E5}" presName="connTx" presStyleLbl="parChTrans1D2" presStyleIdx="2" presStyleCnt="4"/>
      <dgm:spPr/>
    </dgm:pt>
    <dgm:pt modelId="{228658C0-932F-4D5E-8EC0-03EF13F946B9}" type="pres">
      <dgm:prSet presAssocID="{49D926B5-5CCA-4EA9-86B3-742640E0602D}" presName="root2" presStyleCnt="0"/>
      <dgm:spPr/>
    </dgm:pt>
    <dgm:pt modelId="{56C72A91-AD6B-4848-8510-BAA9DAD2BF32}" type="pres">
      <dgm:prSet presAssocID="{49D926B5-5CCA-4EA9-86B3-742640E0602D}" presName="LevelTwoTextNode" presStyleLbl="node2" presStyleIdx="2" presStyleCnt="4">
        <dgm:presLayoutVars>
          <dgm:chPref val="3"/>
        </dgm:presLayoutVars>
      </dgm:prSet>
      <dgm:spPr/>
    </dgm:pt>
    <dgm:pt modelId="{210494F8-B4DE-4BAA-BED5-3DF2EB123B61}" type="pres">
      <dgm:prSet presAssocID="{49D926B5-5CCA-4EA9-86B3-742640E0602D}" presName="level3hierChild" presStyleCnt="0"/>
      <dgm:spPr/>
    </dgm:pt>
    <dgm:pt modelId="{C6DABCC5-6D86-4F3D-84BF-7BB2F22D123D}" type="pres">
      <dgm:prSet presAssocID="{3F0EC782-CA66-4D7F-98C8-B77B24119641}" presName="conn2-1" presStyleLbl="parChTrans1D2" presStyleIdx="3" presStyleCnt="4"/>
      <dgm:spPr/>
    </dgm:pt>
    <dgm:pt modelId="{803BA85E-39D9-42C3-A5C1-8BBE865CCF22}" type="pres">
      <dgm:prSet presAssocID="{3F0EC782-CA66-4D7F-98C8-B77B24119641}" presName="connTx" presStyleLbl="parChTrans1D2" presStyleIdx="3" presStyleCnt="4"/>
      <dgm:spPr/>
    </dgm:pt>
    <dgm:pt modelId="{E4F72683-43CE-4D73-9483-C4E9E8D257A2}" type="pres">
      <dgm:prSet presAssocID="{ECE498D7-50F6-4DA8-8BB2-B1A641084EB3}" presName="root2" presStyleCnt="0"/>
      <dgm:spPr/>
    </dgm:pt>
    <dgm:pt modelId="{1899100D-8A04-4EB4-90A4-6E1DE76A5811}" type="pres">
      <dgm:prSet presAssocID="{ECE498D7-50F6-4DA8-8BB2-B1A641084EB3}" presName="LevelTwoTextNode" presStyleLbl="node2" presStyleIdx="3" presStyleCnt="4">
        <dgm:presLayoutVars>
          <dgm:chPref val="3"/>
        </dgm:presLayoutVars>
      </dgm:prSet>
      <dgm:spPr/>
    </dgm:pt>
    <dgm:pt modelId="{0E255E45-6A41-4443-ABA9-F2236BDF63FD}" type="pres">
      <dgm:prSet presAssocID="{ECE498D7-50F6-4DA8-8BB2-B1A641084EB3}" presName="level3hierChild" presStyleCnt="0"/>
      <dgm:spPr/>
    </dgm:pt>
  </dgm:ptLst>
  <dgm:cxnLst>
    <dgm:cxn modelId="{3CA81806-8E52-408F-9041-387ADFF37494}" srcId="{DF0B32B1-101F-4124-98DD-CFA2B143E550}" destId="{ECE498D7-50F6-4DA8-8BB2-B1A641084EB3}" srcOrd="3" destOrd="0" parTransId="{3F0EC782-CA66-4D7F-98C8-B77B24119641}" sibTransId="{65EAC89C-49C9-4282-BFF9-487EEA9983AC}"/>
    <dgm:cxn modelId="{29B5A811-03B8-48C5-A5C8-49300143446D}" srcId="{DF0B32B1-101F-4124-98DD-CFA2B143E550}" destId="{F495F8A9-1F08-404E-884F-9A19BE6F2000}" srcOrd="1" destOrd="0" parTransId="{915AF478-CDAA-432F-A734-A18710834CB2}" sibTransId="{52AB2085-072A-4398-8FCF-2A64850424E7}"/>
    <dgm:cxn modelId="{8BD21814-2CAE-4AB6-8089-A5F2BBD84D7D}" type="presOf" srcId="{C6025ED5-89BE-4550-99A4-365A9DFFDF19}" destId="{7A9A564F-62F9-45EE-A9A2-4F2770C9D6F3}" srcOrd="0" destOrd="0" presId="urn:microsoft.com/office/officeart/2008/layout/HorizontalMultiLevelHierarchy"/>
    <dgm:cxn modelId="{5F108514-C3E7-4CC9-B92C-9F8E5A6EBDD5}" type="presOf" srcId="{915AF478-CDAA-432F-A734-A18710834CB2}" destId="{83449959-C937-42DF-A12C-5E0E904D35C5}" srcOrd="1" destOrd="0" presId="urn:microsoft.com/office/officeart/2008/layout/HorizontalMultiLevelHierarchy"/>
    <dgm:cxn modelId="{2728A01A-9875-4E8F-B59F-2B95A5EB5788}" type="presOf" srcId="{BE759CC3-B8C2-49FD-B49E-7BA3D9B5F9E5}" destId="{3B1A08D9-4AC8-43EE-AF83-220B7BE63C3B}" srcOrd="0" destOrd="0" presId="urn:microsoft.com/office/officeart/2008/layout/HorizontalMultiLevelHierarchy"/>
    <dgm:cxn modelId="{206DC731-4941-45E2-BE33-F3D7805FBA02}" type="presOf" srcId="{36CE7771-1CC7-423A-A3DE-F6D3E0E2ADDE}" destId="{C3B495E8-092B-4687-A839-AD84C51B99B9}" srcOrd="0" destOrd="0" presId="urn:microsoft.com/office/officeart/2008/layout/HorizontalMultiLevelHierarchy"/>
    <dgm:cxn modelId="{2A191733-E030-4BE2-A37B-EE9742092A8D}" type="presOf" srcId="{BE759CC3-B8C2-49FD-B49E-7BA3D9B5F9E5}" destId="{EFC73B77-3C4D-46B7-A658-EF52DA6EEE8F}" srcOrd="1" destOrd="0" presId="urn:microsoft.com/office/officeart/2008/layout/HorizontalMultiLevelHierarchy"/>
    <dgm:cxn modelId="{88B24E78-8F7B-4714-8F78-AAA2F1700F14}" type="presOf" srcId="{915AF478-CDAA-432F-A734-A18710834CB2}" destId="{CAFD0F06-B574-4E06-BE95-F57C6E5E7786}" srcOrd="0" destOrd="0" presId="urn:microsoft.com/office/officeart/2008/layout/HorizontalMultiLevelHierarchy"/>
    <dgm:cxn modelId="{F20F4E80-B841-44F7-B03B-877D9A16E89D}" type="presOf" srcId="{3F0EC782-CA66-4D7F-98C8-B77B24119641}" destId="{803BA85E-39D9-42C3-A5C1-8BBE865CCF22}" srcOrd="1" destOrd="0" presId="urn:microsoft.com/office/officeart/2008/layout/HorizontalMultiLevelHierarchy"/>
    <dgm:cxn modelId="{447C688C-A75D-486B-84D4-4D48DBB6FCEE}" type="presOf" srcId="{DF0B32B1-101F-4124-98DD-CFA2B143E550}" destId="{D3CED11C-C9BC-4799-893F-DAA3A46010A2}" srcOrd="0" destOrd="0" presId="urn:microsoft.com/office/officeart/2008/layout/HorizontalMultiLevelHierarchy"/>
    <dgm:cxn modelId="{04457497-2091-4A5E-8460-63A81380F8BA}" type="presOf" srcId="{3F0EC782-CA66-4D7F-98C8-B77B24119641}" destId="{C6DABCC5-6D86-4F3D-84BF-7BB2F22D123D}" srcOrd="0" destOrd="0" presId="urn:microsoft.com/office/officeart/2008/layout/HorizontalMultiLevelHierarchy"/>
    <dgm:cxn modelId="{97CB12A6-5661-45E5-85DC-E16057A64201}" srcId="{DF0B32B1-101F-4124-98DD-CFA2B143E550}" destId="{7F0AB0CF-CED8-4ACF-9D5E-88B19C3AD124}" srcOrd="0" destOrd="0" parTransId="{C6025ED5-89BE-4550-99A4-365A9DFFDF19}" sibTransId="{82FB3D49-2288-4CFD-96C1-100093B5E74E}"/>
    <dgm:cxn modelId="{FF84E6A6-D69D-427D-A50A-833B9D4846BA}" type="presOf" srcId="{F495F8A9-1F08-404E-884F-9A19BE6F2000}" destId="{5DF4933C-225E-48C2-8B31-A1C4EF67CBF6}" srcOrd="0" destOrd="0" presId="urn:microsoft.com/office/officeart/2008/layout/HorizontalMultiLevelHierarchy"/>
    <dgm:cxn modelId="{CE38D9AE-FDE9-40DD-8A89-104F50BB05A1}" srcId="{DF0B32B1-101F-4124-98DD-CFA2B143E550}" destId="{49D926B5-5CCA-4EA9-86B3-742640E0602D}" srcOrd="2" destOrd="0" parTransId="{BE759CC3-B8C2-49FD-B49E-7BA3D9B5F9E5}" sibTransId="{779C235A-D106-4002-9B5A-68E3570676BC}"/>
    <dgm:cxn modelId="{C0222ABA-C88D-4B40-B743-B859F82729CA}" srcId="{36CE7771-1CC7-423A-A3DE-F6D3E0E2ADDE}" destId="{DF0B32B1-101F-4124-98DD-CFA2B143E550}" srcOrd="0" destOrd="0" parTransId="{998CFF24-7C18-44E1-BC23-B83CDC23C232}" sibTransId="{B5C13CE2-08F5-4EB2-BE15-5D5B6B357A00}"/>
    <dgm:cxn modelId="{B6CFF8BB-0CD4-41E5-9518-786943CA9DE7}" type="presOf" srcId="{C6025ED5-89BE-4550-99A4-365A9DFFDF19}" destId="{B944C076-48FC-4706-8458-021278BC78A1}" srcOrd="1" destOrd="0" presId="urn:microsoft.com/office/officeart/2008/layout/HorizontalMultiLevelHierarchy"/>
    <dgm:cxn modelId="{84EE6CC0-2BA0-421B-BA7C-45E070FC9243}" type="presOf" srcId="{ECE498D7-50F6-4DA8-8BB2-B1A641084EB3}" destId="{1899100D-8A04-4EB4-90A4-6E1DE76A5811}" srcOrd="0" destOrd="0" presId="urn:microsoft.com/office/officeart/2008/layout/HorizontalMultiLevelHierarchy"/>
    <dgm:cxn modelId="{D2D42ED6-59A2-486D-B779-5089E5F5ACC2}" type="presOf" srcId="{49D926B5-5CCA-4EA9-86B3-742640E0602D}" destId="{56C72A91-AD6B-4848-8510-BAA9DAD2BF32}" srcOrd="0" destOrd="0" presId="urn:microsoft.com/office/officeart/2008/layout/HorizontalMultiLevelHierarchy"/>
    <dgm:cxn modelId="{B07F84FF-A140-4CD7-9A22-2BBCD264D8EB}" type="presOf" srcId="{7F0AB0CF-CED8-4ACF-9D5E-88B19C3AD124}" destId="{3BE981C8-8E72-461D-92CF-99F4332A8C89}" srcOrd="0" destOrd="0" presId="urn:microsoft.com/office/officeart/2008/layout/HorizontalMultiLevelHierarchy"/>
    <dgm:cxn modelId="{800E1EAB-C979-408B-BF73-F1414D5955DF}" type="presParOf" srcId="{C3B495E8-092B-4687-A839-AD84C51B99B9}" destId="{F2E0224F-6AC2-45D1-8ED4-46152A79DB04}" srcOrd="0" destOrd="0" presId="urn:microsoft.com/office/officeart/2008/layout/HorizontalMultiLevelHierarchy"/>
    <dgm:cxn modelId="{35146AD7-A245-476F-87E0-874C95F0D83F}" type="presParOf" srcId="{F2E0224F-6AC2-45D1-8ED4-46152A79DB04}" destId="{D3CED11C-C9BC-4799-893F-DAA3A46010A2}" srcOrd="0" destOrd="0" presId="urn:microsoft.com/office/officeart/2008/layout/HorizontalMultiLevelHierarchy"/>
    <dgm:cxn modelId="{2732E4FF-80BB-4DA3-830E-BAA975613283}" type="presParOf" srcId="{F2E0224F-6AC2-45D1-8ED4-46152A79DB04}" destId="{01447B3B-E9C7-4430-BDD0-B96E9EA96102}" srcOrd="1" destOrd="0" presId="urn:microsoft.com/office/officeart/2008/layout/HorizontalMultiLevelHierarchy"/>
    <dgm:cxn modelId="{92B6062C-8CE2-4F70-819C-7FC78EF60375}" type="presParOf" srcId="{01447B3B-E9C7-4430-BDD0-B96E9EA96102}" destId="{7A9A564F-62F9-45EE-A9A2-4F2770C9D6F3}" srcOrd="0" destOrd="0" presId="urn:microsoft.com/office/officeart/2008/layout/HorizontalMultiLevelHierarchy"/>
    <dgm:cxn modelId="{EE9719A6-3C8D-4C66-BF54-6F142F78AFDC}" type="presParOf" srcId="{7A9A564F-62F9-45EE-A9A2-4F2770C9D6F3}" destId="{B944C076-48FC-4706-8458-021278BC78A1}" srcOrd="0" destOrd="0" presId="urn:microsoft.com/office/officeart/2008/layout/HorizontalMultiLevelHierarchy"/>
    <dgm:cxn modelId="{AF34EA14-E4CC-4948-969B-15636C9C6C24}" type="presParOf" srcId="{01447B3B-E9C7-4430-BDD0-B96E9EA96102}" destId="{0971F4CD-9AB7-4C1A-84B2-7E2BA7086CDF}" srcOrd="1" destOrd="0" presId="urn:microsoft.com/office/officeart/2008/layout/HorizontalMultiLevelHierarchy"/>
    <dgm:cxn modelId="{6428D9D2-42B4-483E-9576-0BEADF3AB442}" type="presParOf" srcId="{0971F4CD-9AB7-4C1A-84B2-7E2BA7086CDF}" destId="{3BE981C8-8E72-461D-92CF-99F4332A8C89}" srcOrd="0" destOrd="0" presId="urn:microsoft.com/office/officeart/2008/layout/HorizontalMultiLevelHierarchy"/>
    <dgm:cxn modelId="{F59D1885-6493-4724-8AC8-2D35E2AFEDFC}" type="presParOf" srcId="{0971F4CD-9AB7-4C1A-84B2-7E2BA7086CDF}" destId="{21C26756-AB55-4BFF-BBCD-6118C777DEBB}" srcOrd="1" destOrd="0" presId="urn:microsoft.com/office/officeart/2008/layout/HorizontalMultiLevelHierarchy"/>
    <dgm:cxn modelId="{62ACFC93-75F8-4069-BB3A-AA74C19E8786}" type="presParOf" srcId="{01447B3B-E9C7-4430-BDD0-B96E9EA96102}" destId="{CAFD0F06-B574-4E06-BE95-F57C6E5E7786}" srcOrd="2" destOrd="0" presId="urn:microsoft.com/office/officeart/2008/layout/HorizontalMultiLevelHierarchy"/>
    <dgm:cxn modelId="{7D51890D-6831-49B3-B831-428F34987297}" type="presParOf" srcId="{CAFD0F06-B574-4E06-BE95-F57C6E5E7786}" destId="{83449959-C937-42DF-A12C-5E0E904D35C5}" srcOrd="0" destOrd="0" presId="urn:microsoft.com/office/officeart/2008/layout/HorizontalMultiLevelHierarchy"/>
    <dgm:cxn modelId="{41D960C2-1336-4E62-A27B-C60459B243AA}" type="presParOf" srcId="{01447B3B-E9C7-4430-BDD0-B96E9EA96102}" destId="{51CA16A5-3909-4518-AA71-F2B2A8309EA4}" srcOrd="3" destOrd="0" presId="urn:microsoft.com/office/officeart/2008/layout/HorizontalMultiLevelHierarchy"/>
    <dgm:cxn modelId="{9F009B4B-A8A9-4DA0-ABF9-8C8C3A7D7196}" type="presParOf" srcId="{51CA16A5-3909-4518-AA71-F2B2A8309EA4}" destId="{5DF4933C-225E-48C2-8B31-A1C4EF67CBF6}" srcOrd="0" destOrd="0" presId="urn:microsoft.com/office/officeart/2008/layout/HorizontalMultiLevelHierarchy"/>
    <dgm:cxn modelId="{111E491E-BD20-4D65-9924-AAC5D939510E}" type="presParOf" srcId="{51CA16A5-3909-4518-AA71-F2B2A8309EA4}" destId="{F3FCE075-A881-47E7-8A9F-6434E0100121}" srcOrd="1" destOrd="0" presId="urn:microsoft.com/office/officeart/2008/layout/HorizontalMultiLevelHierarchy"/>
    <dgm:cxn modelId="{3E34C8C9-25AC-49A5-A9F4-07183C4E2902}" type="presParOf" srcId="{01447B3B-E9C7-4430-BDD0-B96E9EA96102}" destId="{3B1A08D9-4AC8-43EE-AF83-220B7BE63C3B}" srcOrd="4" destOrd="0" presId="urn:microsoft.com/office/officeart/2008/layout/HorizontalMultiLevelHierarchy"/>
    <dgm:cxn modelId="{E419392D-6CB2-4FB4-85B7-C8C759696E16}" type="presParOf" srcId="{3B1A08D9-4AC8-43EE-AF83-220B7BE63C3B}" destId="{EFC73B77-3C4D-46B7-A658-EF52DA6EEE8F}" srcOrd="0" destOrd="0" presId="urn:microsoft.com/office/officeart/2008/layout/HorizontalMultiLevelHierarchy"/>
    <dgm:cxn modelId="{256BF6CE-98BC-4F04-B2FA-9B4B1BCC9199}" type="presParOf" srcId="{01447B3B-E9C7-4430-BDD0-B96E9EA96102}" destId="{228658C0-932F-4D5E-8EC0-03EF13F946B9}" srcOrd="5" destOrd="0" presId="urn:microsoft.com/office/officeart/2008/layout/HorizontalMultiLevelHierarchy"/>
    <dgm:cxn modelId="{0EF3A734-C10D-4846-B09F-308C15674D23}" type="presParOf" srcId="{228658C0-932F-4D5E-8EC0-03EF13F946B9}" destId="{56C72A91-AD6B-4848-8510-BAA9DAD2BF32}" srcOrd="0" destOrd="0" presId="urn:microsoft.com/office/officeart/2008/layout/HorizontalMultiLevelHierarchy"/>
    <dgm:cxn modelId="{7B1EEF8D-E8B6-4B0D-8BD2-A803F24D771F}" type="presParOf" srcId="{228658C0-932F-4D5E-8EC0-03EF13F946B9}" destId="{210494F8-B4DE-4BAA-BED5-3DF2EB123B61}" srcOrd="1" destOrd="0" presId="urn:microsoft.com/office/officeart/2008/layout/HorizontalMultiLevelHierarchy"/>
    <dgm:cxn modelId="{3DA474A3-C622-4C01-BA10-32F590D3E8D7}" type="presParOf" srcId="{01447B3B-E9C7-4430-BDD0-B96E9EA96102}" destId="{C6DABCC5-6D86-4F3D-84BF-7BB2F22D123D}" srcOrd="6" destOrd="0" presId="urn:microsoft.com/office/officeart/2008/layout/HorizontalMultiLevelHierarchy"/>
    <dgm:cxn modelId="{34807A65-9364-429D-810D-FABB500A1059}" type="presParOf" srcId="{C6DABCC5-6D86-4F3D-84BF-7BB2F22D123D}" destId="{803BA85E-39D9-42C3-A5C1-8BBE865CCF22}" srcOrd="0" destOrd="0" presId="urn:microsoft.com/office/officeart/2008/layout/HorizontalMultiLevelHierarchy"/>
    <dgm:cxn modelId="{BBAFE041-3FD7-4360-A6D2-4519B41FD66F}" type="presParOf" srcId="{01447B3B-E9C7-4430-BDD0-B96E9EA96102}" destId="{E4F72683-43CE-4D73-9483-C4E9E8D257A2}" srcOrd="7" destOrd="0" presId="urn:microsoft.com/office/officeart/2008/layout/HorizontalMultiLevelHierarchy"/>
    <dgm:cxn modelId="{61F0E6EB-2630-4287-BCE6-CC8D16FABCF8}" type="presParOf" srcId="{E4F72683-43CE-4D73-9483-C4E9E8D257A2}" destId="{1899100D-8A04-4EB4-90A4-6E1DE76A5811}" srcOrd="0" destOrd="0" presId="urn:microsoft.com/office/officeart/2008/layout/HorizontalMultiLevelHierarchy"/>
    <dgm:cxn modelId="{75822520-182E-4B2C-8DD2-0F8DE559AB4C}" type="presParOf" srcId="{E4F72683-43CE-4D73-9483-C4E9E8D257A2}" destId="{0E255E45-6A41-4443-ABA9-F2236BDF63F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1532D-4F0E-4862-A075-0C6A92CADA5D}">
      <dsp:nvSpPr>
        <dsp:cNvPr id="0" name=""/>
        <dsp:cNvSpPr/>
      </dsp:nvSpPr>
      <dsp:spPr>
        <a:xfrm>
          <a:off x="4901938" y="1125136"/>
          <a:ext cx="2722394" cy="472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240"/>
              </a:lnTo>
              <a:lnTo>
                <a:pt x="2722394" y="236240"/>
              </a:lnTo>
              <a:lnTo>
                <a:pt x="2722394" y="47248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4B78BE-0858-45A6-8CC9-FD4E62EE048D}">
      <dsp:nvSpPr>
        <dsp:cNvPr id="0" name=""/>
        <dsp:cNvSpPr/>
      </dsp:nvSpPr>
      <dsp:spPr>
        <a:xfrm>
          <a:off x="4856217" y="1125136"/>
          <a:ext cx="91440" cy="4724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48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AAA90-15E1-44B3-AF02-8DC5D7959D28}">
      <dsp:nvSpPr>
        <dsp:cNvPr id="0" name=""/>
        <dsp:cNvSpPr/>
      </dsp:nvSpPr>
      <dsp:spPr>
        <a:xfrm>
          <a:off x="2179543" y="1125136"/>
          <a:ext cx="2722394" cy="472481"/>
        </a:xfrm>
        <a:custGeom>
          <a:avLst/>
          <a:gdLst/>
          <a:ahLst/>
          <a:cxnLst/>
          <a:rect l="0" t="0" r="0" b="0"/>
          <a:pathLst>
            <a:path>
              <a:moveTo>
                <a:pt x="2722394" y="0"/>
              </a:moveTo>
              <a:lnTo>
                <a:pt x="2722394" y="236240"/>
              </a:lnTo>
              <a:lnTo>
                <a:pt x="0" y="236240"/>
              </a:lnTo>
              <a:lnTo>
                <a:pt x="0" y="472481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E6786-5207-4163-A416-3875EF730B22}">
      <dsp:nvSpPr>
        <dsp:cNvPr id="0" name=""/>
        <dsp:cNvSpPr/>
      </dsp:nvSpPr>
      <dsp:spPr>
        <a:xfrm>
          <a:off x="3148412" y="180"/>
          <a:ext cx="3507051" cy="112495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kern="1200" dirty="0"/>
            <a:t>Yaygın Görülen </a:t>
          </a:r>
          <a:r>
            <a:rPr lang="tr-TR" sz="3900" kern="1200" dirty="0" err="1"/>
            <a:t>İnterferanslar</a:t>
          </a:r>
          <a:endParaRPr lang="en-US" sz="3900" kern="1200" dirty="0"/>
        </a:p>
      </dsp:txBody>
      <dsp:txXfrm>
        <a:off x="3148412" y="180"/>
        <a:ext cx="3507051" cy="1124956"/>
      </dsp:txXfrm>
    </dsp:sp>
    <dsp:sp modelId="{9A9FA98C-0802-4E64-BCE8-73ED031D2424}">
      <dsp:nvSpPr>
        <dsp:cNvPr id="0" name=""/>
        <dsp:cNvSpPr/>
      </dsp:nvSpPr>
      <dsp:spPr>
        <a:xfrm>
          <a:off x="1054586" y="1597618"/>
          <a:ext cx="2249912" cy="1124956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kern="1200" dirty="0" err="1"/>
            <a:t>Hemoliz</a:t>
          </a:r>
          <a:endParaRPr lang="en-US" sz="3900" kern="1200" dirty="0"/>
        </a:p>
      </dsp:txBody>
      <dsp:txXfrm>
        <a:off x="1054586" y="1597618"/>
        <a:ext cx="2249912" cy="1124956"/>
      </dsp:txXfrm>
    </dsp:sp>
    <dsp:sp modelId="{C91296CF-CE40-4D75-93F6-5D0D8F3EA3E2}">
      <dsp:nvSpPr>
        <dsp:cNvPr id="0" name=""/>
        <dsp:cNvSpPr/>
      </dsp:nvSpPr>
      <dsp:spPr>
        <a:xfrm>
          <a:off x="3776981" y="1597618"/>
          <a:ext cx="2249912" cy="1124956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kern="1200" dirty="0" err="1"/>
            <a:t>Bilirubin</a:t>
          </a:r>
          <a:r>
            <a:rPr lang="tr-TR" sz="3900" kern="1200" dirty="0"/>
            <a:t> </a:t>
          </a:r>
          <a:endParaRPr lang="en-US" sz="3900" kern="1200" dirty="0"/>
        </a:p>
      </dsp:txBody>
      <dsp:txXfrm>
        <a:off x="3776981" y="1597618"/>
        <a:ext cx="2249912" cy="1124956"/>
      </dsp:txXfrm>
    </dsp:sp>
    <dsp:sp modelId="{84187D1C-6F7C-4FE5-B26F-F6E22E841092}">
      <dsp:nvSpPr>
        <dsp:cNvPr id="0" name=""/>
        <dsp:cNvSpPr/>
      </dsp:nvSpPr>
      <dsp:spPr>
        <a:xfrm>
          <a:off x="6499376" y="1597618"/>
          <a:ext cx="2249912" cy="1124956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kern="1200" dirty="0" err="1"/>
            <a:t>Lipemi</a:t>
          </a:r>
          <a:endParaRPr lang="en-US" sz="3900" kern="1200" dirty="0"/>
        </a:p>
      </dsp:txBody>
      <dsp:txXfrm>
        <a:off x="6499376" y="1597618"/>
        <a:ext cx="2249912" cy="1124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ABCC5-6D86-4F3D-84BF-7BB2F22D123D}">
      <dsp:nvSpPr>
        <dsp:cNvPr id="0" name=""/>
        <dsp:cNvSpPr/>
      </dsp:nvSpPr>
      <dsp:spPr>
        <a:xfrm>
          <a:off x="1075346" y="1578797"/>
          <a:ext cx="393562" cy="1124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781" y="0"/>
              </a:lnTo>
              <a:lnTo>
                <a:pt x="196781" y="1124892"/>
              </a:lnTo>
              <a:lnTo>
                <a:pt x="393562" y="112489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42333" y="2111449"/>
        <a:ext cx="59587" cy="59587"/>
      </dsp:txXfrm>
    </dsp:sp>
    <dsp:sp modelId="{3B1A08D9-4AC8-43EE-AF83-220B7BE63C3B}">
      <dsp:nvSpPr>
        <dsp:cNvPr id="0" name=""/>
        <dsp:cNvSpPr/>
      </dsp:nvSpPr>
      <dsp:spPr>
        <a:xfrm>
          <a:off x="1075346" y="1578797"/>
          <a:ext cx="393562" cy="374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781" y="0"/>
              </a:lnTo>
              <a:lnTo>
                <a:pt x="196781" y="374964"/>
              </a:lnTo>
              <a:lnTo>
                <a:pt x="393562" y="37496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58537" y="1752689"/>
        <a:ext cx="27179" cy="27179"/>
      </dsp:txXfrm>
    </dsp:sp>
    <dsp:sp modelId="{CAFD0F06-B574-4E06-BE95-F57C6E5E7786}">
      <dsp:nvSpPr>
        <dsp:cNvPr id="0" name=""/>
        <dsp:cNvSpPr/>
      </dsp:nvSpPr>
      <dsp:spPr>
        <a:xfrm>
          <a:off x="1075346" y="1203832"/>
          <a:ext cx="393562" cy="374964"/>
        </a:xfrm>
        <a:custGeom>
          <a:avLst/>
          <a:gdLst/>
          <a:ahLst/>
          <a:cxnLst/>
          <a:rect l="0" t="0" r="0" b="0"/>
          <a:pathLst>
            <a:path>
              <a:moveTo>
                <a:pt x="0" y="374964"/>
              </a:moveTo>
              <a:lnTo>
                <a:pt x="196781" y="374964"/>
              </a:lnTo>
              <a:lnTo>
                <a:pt x="196781" y="0"/>
              </a:lnTo>
              <a:lnTo>
                <a:pt x="39356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58537" y="1377725"/>
        <a:ext cx="27179" cy="27179"/>
      </dsp:txXfrm>
    </dsp:sp>
    <dsp:sp modelId="{7A9A564F-62F9-45EE-A9A2-4F2770C9D6F3}">
      <dsp:nvSpPr>
        <dsp:cNvPr id="0" name=""/>
        <dsp:cNvSpPr/>
      </dsp:nvSpPr>
      <dsp:spPr>
        <a:xfrm>
          <a:off x="1075346" y="453904"/>
          <a:ext cx="393562" cy="1124892"/>
        </a:xfrm>
        <a:custGeom>
          <a:avLst/>
          <a:gdLst/>
          <a:ahLst/>
          <a:cxnLst/>
          <a:rect l="0" t="0" r="0" b="0"/>
          <a:pathLst>
            <a:path>
              <a:moveTo>
                <a:pt x="0" y="1124892"/>
              </a:moveTo>
              <a:lnTo>
                <a:pt x="196781" y="1124892"/>
              </a:lnTo>
              <a:lnTo>
                <a:pt x="196781" y="0"/>
              </a:lnTo>
              <a:lnTo>
                <a:pt x="393562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42333" y="986556"/>
        <a:ext cx="59587" cy="59587"/>
      </dsp:txXfrm>
    </dsp:sp>
    <dsp:sp modelId="{D3CED11C-C9BC-4799-893F-DAA3A46010A2}">
      <dsp:nvSpPr>
        <dsp:cNvPr id="0" name=""/>
        <dsp:cNvSpPr/>
      </dsp:nvSpPr>
      <dsp:spPr>
        <a:xfrm rot="16200000">
          <a:off x="-803422" y="1278825"/>
          <a:ext cx="3157594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b="0" kern="1200" dirty="0" err="1">
              <a:solidFill>
                <a:srgbClr val="FF0000"/>
              </a:solidFill>
            </a:rPr>
            <a:t>Hemoliz</a:t>
          </a:r>
          <a:endParaRPr lang="en-US" sz="4000" b="0" kern="1200" dirty="0">
            <a:solidFill>
              <a:srgbClr val="FF0000"/>
            </a:solidFill>
          </a:endParaRPr>
        </a:p>
      </dsp:txBody>
      <dsp:txXfrm>
        <a:off x="-803422" y="1278825"/>
        <a:ext cx="3157594" cy="599942"/>
      </dsp:txXfrm>
    </dsp:sp>
    <dsp:sp modelId="{3BE981C8-8E72-461D-92CF-99F4332A8C89}">
      <dsp:nvSpPr>
        <dsp:cNvPr id="0" name=""/>
        <dsp:cNvSpPr/>
      </dsp:nvSpPr>
      <dsp:spPr>
        <a:xfrm>
          <a:off x="1468908" y="153932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>
              <a:solidFill>
                <a:schemeClr val="tx1"/>
              </a:solidFill>
            </a:rPr>
            <a:t>Spektrofotometrik</a:t>
          </a:r>
          <a:r>
            <a:rPr lang="tr-TR" sz="1600" kern="1200" dirty="0">
              <a:solidFill>
                <a:schemeClr val="tx1"/>
              </a:solidFill>
            </a:rPr>
            <a:t> </a:t>
          </a:r>
          <a:r>
            <a:rPr lang="tr-TR" sz="1600" kern="1200" dirty="0" err="1">
              <a:solidFill>
                <a:schemeClr val="tx1"/>
              </a:solidFill>
            </a:rPr>
            <a:t>interferans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468908" y="153932"/>
        <a:ext cx="1967812" cy="599942"/>
      </dsp:txXfrm>
    </dsp:sp>
    <dsp:sp modelId="{5DF4933C-225E-48C2-8B31-A1C4EF67CBF6}">
      <dsp:nvSpPr>
        <dsp:cNvPr id="0" name=""/>
        <dsp:cNvSpPr/>
      </dsp:nvSpPr>
      <dsp:spPr>
        <a:xfrm>
          <a:off x="1468908" y="903861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solidFill>
                <a:schemeClr val="tx1"/>
              </a:solidFill>
            </a:rPr>
            <a:t>Hücre içi bileşenlerin salınması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468908" y="903861"/>
        <a:ext cx="1967812" cy="599942"/>
      </dsp:txXfrm>
    </dsp:sp>
    <dsp:sp modelId="{56C72A91-AD6B-4848-8510-BAA9DAD2BF32}">
      <dsp:nvSpPr>
        <dsp:cNvPr id="0" name=""/>
        <dsp:cNvSpPr/>
      </dsp:nvSpPr>
      <dsp:spPr>
        <a:xfrm>
          <a:off x="1468908" y="1653789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>
              <a:solidFill>
                <a:schemeClr val="tx1"/>
              </a:solidFill>
            </a:rPr>
            <a:t>Dilüsyonel</a:t>
          </a:r>
          <a:r>
            <a:rPr lang="tr-TR" sz="1600" kern="1200" dirty="0">
              <a:solidFill>
                <a:schemeClr val="tx1"/>
              </a:solidFill>
            </a:rPr>
            <a:t> etki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468908" y="1653789"/>
        <a:ext cx="1967812" cy="599942"/>
      </dsp:txXfrm>
    </dsp:sp>
    <dsp:sp modelId="{1899100D-8A04-4EB4-90A4-6E1DE76A5811}">
      <dsp:nvSpPr>
        <dsp:cNvPr id="0" name=""/>
        <dsp:cNvSpPr/>
      </dsp:nvSpPr>
      <dsp:spPr>
        <a:xfrm>
          <a:off x="1468908" y="2403718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>
              <a:solidFill>
                <a:schemeClr val="tx1"/>
              </a:solidFill>
            </a:rPr>
            <a:t>Kimyasal </a:t>
          </a:r>
          <a:r>
            <a:rPr lang="tr-TR" sz="1600" kern="1200" dirty="0" err="1">
              <a:solidFill>
                <a:schemeClr val="tx1"/>
              </a:solidFill>
            </a:rPr>
            <a:t>interferans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468908" y="2403718"/>
        <a:ext cx="1967812" cy="5999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ABCC5-6D86-4F3D-84BF-7BB2F22D123D}">
      <dsp:nvSpPr>
        <dsp:cNvPr id="0" name=""/>
        <dsp:cNvSpPr/>
      </dsp:nvSpPr>
      <dsp:spPr>
        <a:xfrm>
          <a:off x="1075346" y="1578797"/>
          <a:ext cx="393562" cy="1124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781" y="0"/>
              </a:lnTo>
              <a:lnTo>
                <a:pt x="196781" y="1124892"/>
              </a:lnTo>
              <a:lnTo>
                <a:pt x="393562" y="11248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42333" y="2111449"/>
        <a:ext cx="59587" cy="59587"/>
      </dsp:txXfrm>
    </dsp:sp>
    <dsp:sp modelId="{3B1A08D9-4AC8-43EE-AF83-220B7BE63C3B}">
      <dsp:nvSpPr>
        <dsp:cNvPr id="0" name=""/>
        <dsp:cNvSpPr/>
      </dsp:nvSpPr>
      <dsp:spPr>
        <a:xfrm>
          <a:off x="1075346" y="1578797"/>
          <a:ext cx="393562" cy="374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6781" y="0"/>
              </a:lnTo>
              <a:lnTo>
                <a:pt x="196781" y="374964"/>
              </a:lnTo>
              <a:lnTo>
                <a:pt x="393562" y="3749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58537" y="1752689"/>
        <a:ext cx="27179" cy="27179"/>
      </dsp:txXfrm>
    </dsp:sp>
    <dsp:sp modelId="{CAFD0F06-B574-4E06-BE95-F57C6E5E7786}">
      <dsp:nvSpPr>
        <dsp:cNvPr id="0" name=""/>
        <dsp:cNvSpPr/>
      </dsp:nvSpPr>
      <dsp:spPr>
        <a:xfrm>
          <a:off x="1075346" y="1203832"/>
          <a:ext cx="393562" cy="374964"/>
        </a:xfrm>
        <a:custGeom>
          <a:avLst/>
          <a:gdLst/>
          <a:ahLst/>
          <a:cxnLst/>
          <a:rect l="0" t="0" r="0" b="0"/>
          <a:pathLst>
            <a:path>
              <a:moveTo>
                <a:pt x="0" y="374964"/>
              </a:moveTo>
              <a:lnTo>
                <a:pt x="196781" y="374964"/>
              </a:lnTo>
              <a:lnTo>
                <a:pt x="196781" y="0"/>
              </a:lnTo>
              <a:lnTo>
                <a:pt x="39356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58537" y="1377725"/>
        <a:ext cx="27179" cy="27179"/>
      </dsp:txXfrm>
    </dsp:sp>
    <dsp:sp modelId="{7A9A564F-62F9-45EE-A9A2-4F2770C9D6F3}">
      <dsp:nvSpPr>
        <dsp:cNvPr id="0" name=""/>
        <dsp:cNvSpPr/>
      </dsp:nvSpPr>
      <dsp:spPr>
        <a:xfrm>
          <a:off x="1075346" y="453904"/>
          <a:ext cx="393562" cy="1124892"/>
        </a:xfrm>
        <a:custGeom>
          <a:avLst/>
          <a:gdLst/>
          <a:ahLst/>
          <a:cxnLst/>
          <a:rect l="0" t="0" r="0" b="0"/>
          <a:pathLst>
            <a:path>
              <a:moveTo>
                <a:pt x="0" y="1124892"/>
              </a:moveTo>
              <a:lnTo>
                <a:pt x="196781" y="1124892"/>
              </a:lnTo>
              <a:lnTo>
                <a:pt x="196781" y="0"/>
              </a:lnTo>
              <a:lnTo>
                <a:pt x="39356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1242333" y="986556"/>
        <a:ext cx="59587" cy="59587"/>
      </dsp:txXfrm>
    </dsp:sp>
    <dsp:sp modelId="{D3CED11C-C9BC-4799-893F-DAA3A46010A2}">
      <dsp:nvSpPr>
        <dsp:cNvPr id="0" name=""/>
        <dsp:cNvSpPr/>
      </dsp:nvSpPr>
      <dsp:spPr>
        <a:xfrm rot="16200000">
          <a:off x="-803422" y="1278825"/>
          <a:ext cx="3157594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b="0" kern="1200" dirty="0" err="1">
              <a:solidFill>
                <a:srgbClr val="FFFF00"/>
              </a:solidFill>
            </a:rPr>
            <a:t>Lipemi</a:t>
          </a:r>
          <a:endParaRPr lang="en-US" sz="4000" b="0" kern="1200" dirty="0">
            <a:solidFill>
              <a:srgbClr val="FFFF00"/>
            </a:solidFill>
          </a:endParaRPr>
        </a:p>
      </dsp:txBody>
      <dsp:txXfrm>
        <a:off x="-803422" y="1278825"/>
        <a:ext cx="3157594" cy="599942"/>
      </dsp:txXfrm>
    </dsp:sp>
    <dsp:sp modelId="{3BE981C8-8E72-461D-92CF-99F4332A8C89}">
      <dsp:nvSpPr>
        <dsp:cNvPr id="0" name=""/>
        <dsp:cNvSpPr/>
      </dsp:nvSpPr>
      <dsp:spPr>
        <a:xfrm>
          <a:off x="1468908" y="153932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 err="1">
              <a:solidFill>
                <a:schemeClr val="tx1"/>
              </a:solidFill>
            </a:rPr>
            <a:t>Spektrofotometrik</a:t>
          </a:r>
          <a:r>
            <a:rPr lang="tr-TR" sz="1400" kern="1200" dirty="0">
              <a:solidFill>
                <a:schemeClr val="tx1"/>
              </a:solidFill>
            </a:rPr>
            <a:t> </a:t>
          </a:r>
          <a:r>
            <a:rPr lang="tr-TR" sz="1400" kern="1200" dirty="0" err="1">
              <a:solidFill>
                <a:schemeClr val="tx1"/>
              </a:solidFill>
            </a:rPr>
            <a:t>interferans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468908" y="153932"/>
        <a:ext cx="1967812" cy="599942"/>
      </dsp:txXfrm>
    </dsp:sp>
    <dsp:sp modelId="{5DF4933C-225E-48C2-8B31-A1C4EF67CBF6}">
      <dsp:nvSpPr>
        <dsp:cNvPr id="0" name=""/>
        <dsp:cNvSpPr/>
      </dsp:nvSpPr>
      <dsp:spPr>
        <a:xfrm>
          <a:off x="1468908" y="903861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chemeClr val="tx1"/>
              </a:solidFill>
            </a:rPr>
            <a:t>Hacim değişimi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468908" y="903861"/>
        <a:ext cx="1967812" cy="599942"/>
      </dsp:txXfrm>
    </dsp:sp>
    <dsp:sp modelId="{56C72A91-AD6B-4848-8510-BAA9DAD2BF32}">
      <dsp:nvSpPr>
        <dsp:cNvPr id="0" name=""/>
        <dsp:cNvSpPr/>
      </dsp:nvSpPr>
      <dsp:spPr>
        <a:xfrm>
          <a:off x="1468908" y="1653789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>
              <a:solidFill>
                <a:schemeClr val="tx1"/>
              </a:solidFill>
            </a:rPr>
            <a:t>Numune </a:t>
          </a:r>
          <a:r>
            <a:rPr lang="tr-TR" sz="1400" kern="1200" dirty="0" err="1">
              <a:solidFill>
                <a:schemeClr val="tx1"/>
              </a:solidFill>
            </a:rPr>
            <a:t>homojenitesinin</a:t>
          </a:r>
          <a:r>
            <a:rPr lang="tr-TR" sz="1400" kern="1200" dirty="0">
              <a:solidFill>
                <a:schemeClr val="tx1"/>
              </a:solidFill>
            </a:rPr>
            <a:t> bozulması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468908" y="1653789"/>
        <a:ext cx="1967812" cy="599942"/>
      </dsp:txXfrm>
    </dsp:sp>
    <dsp:sp modelId="{1899100D-8A04-4EB4-90A4-6E1DE76A5811}">
      <dsp:nvSpPr>
        <dsp:cNvPr id="0" name=""/>
        <dsp:cNvSpPr/>
      </dsp:nvSpPr>
      <dsp:spPr>
        <a:xfrm>
          <a:off x="1468908" y="2403718"/>
          <a:ext cx="1967812" cy="59994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 err="1">
              <a:solidFill>
                <a:schemeClr val="tx1"/>
              </a:solidFill>
            </a:rPr>
            <a:t>Fizikokimyasal</a:t>
          </a:r>
          <a:r>
            <a:rPr lang="tr-TR" sz="1400" kern="1200" dirty="0">
              <a:solidFill>
                <a:schemeClr val="tx1"/>
              </a:solidFill>
            </a:rPr>
            <a:t> mekanizmalar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468908" y="2403718"/>
        <a:ext cx="1967812" cy="599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DF6C6-6A0E-4FC8-8857-447D0628A47B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8BE5A-2A99-4E2B-BE0C-4D6C4A697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5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BE5A-2A99-4E2B-BE0C-4D6C4A697B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1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Dış kaliteye al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BE5A-2A99-4E2B-BE0C-4D6C4A697B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2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7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6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3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3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0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0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8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0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0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9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1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3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17B0BF7-CBF3-4C3A-B491-0CEF7B7C1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DCC62B9-8663-4AAA-B308-D59E7BA6C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6735CB1-3767-4543-9FAD-7D29205AA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A85527B-3A8E-4957-BB55-11C9D5A2E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058645E-8D47-41C2-AAF3-0A7145CA8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649B635-34C7-44B0-8C6B-026DB13CA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BC4EBCD-EF69-4D48-BF76-0174A7DD6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8987890-93D8-4346-82E3-4BCF79C3B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276E2B9-6C64-4D5E-AD3D-F09B7C5C0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F39AF5E-E042-49C3-AEEB-26B8A8C09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E4B5720-7440-4FDD-A59E-9DB481DD0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09CE973-9538-4A6A-BEE9-2CF57FAAF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F8249FF-47CA-413B-B7FF-3625ED689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AFA1BCD-BCDF-4660-B13F-D56738ECA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AF8AA71-C4BF-49D7-BACD-77E0D4108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D5743ED-6EFC-4171-8932-ED6684DA0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D314F2-DADC-4CA8-8EBE-915905D5D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5AD0810-7DED-42F8-8E2F-570139482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846AEEC-70D3-456F-A382-06681A3E3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AAC479B-453E-4732-B766-86D22A9B7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8412C85-92F8-4A88-8CCD-8DD8C2EC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2C27B-DE58-483C-9B96-E26EC567B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E745267-D3D4-466C-B6E5-C8B15EBBC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A41354-C38F-4997-8F58-3941ABFF7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F28BB44-E92E-46F3-BD19-3D5F56D20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23AB9C7-C7E2-445F-B84E-524D985D1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494FD37-AF97-4F67-AB8D-3D3D525F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6CD4821-4762-4AB4-A7C7-4266D532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F6460F8-AA15-44DC-ADCD-18192FD8B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58FFCFC-B46D-4504-8AEC-B1FA54D01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6C3C469-2622-4E7A-A713-11524D64A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122B54B-F4AF-4F82-986D-9920E146D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ight Triangle 89">
            <a:extLst>
              <a:ext uri="{FF2B5EF4-FFF2-40B4-BE49-F238E27FC236}">
                <a16:creationId xmlns:a16="http://schemas.microsoft.com/office/drawing/2014/main" id="{E6EB8E89-B39B-4271-9D20-17C3D1CB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1" y="4777318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06B2D6FD-AD0B-4242-AB59-BE4EDD03A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7071" y="2871418"/>
            <a:ext cx="4418418" cy="20145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HIL </a:t>
            </a:r>
            <a:r>
              <a:rPr lang="en-US" sz="4400" dirty="0" err="1"/>
              <a:t>İndekslerine</a:t>
            </a:r>
            <a:r>
              <a:rPr lang="en-US" sz="4400" dirty="0"/>
              <a:t> </a:t>
            </a:r>
            <a:r>
              <a:rPr lang="en-US" sz="4400" dirty="0" err="1"/>
              <a:t>Yaklaşım</a:t>
            </a:r>
            <a:endParaRPr lang="en-US" sz="4400" dirty="0"/>
          </a:p>
        </p:txBody>
      </p:sp>
      <p:sp>
        <p:nvSpPr>
          <p:cNvPr id="15" name="Alt Başlık 14">
            <a:extLst>
              <a:ext uri="{FF2B5EF4-FFF2-40B4-BE49-F238E27FC236}">
                <a16:creationId xmlns:a16="http://schemas.microsoft.com/office/drawing/2014/main" id="{EEF02561-96A5-49FB-9A24-5AE78DCAC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1423" y="5005337"/>
            <a:ext cx="4709714" cy="8033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dirty="0" err="1"/>
              <a:t>Oğuzhan</a:t>
            </a:r>
            <a:r>
              <a:rPr lang="en-US" dirty="0"/>
              <a:t> </a:t>
            </a:r>
            <a:r>
              <a:rPr lang="en-US" dirty="0" err="1"/>
              <a:t>ZENGi</a:t>
            </a:r>
            <a:endParaRPr lang="tr-TR" dirty="0"/>
          </a:p>
          <a:p>
            <a:pPr algn="ctr"/>
            <a:r>
              <a:rPr lang="tr-TR" dirty="0"/>
              <a:t>Çam ve </a:t>
            </a:r>
            <a:r>
              <a:rPr lang="tr-TR" dirty="0" err="1"/>
              <a:t>Sakura</a:t>
            </a:r>
            <a:r>
              <a:rPr lang="tr-TR" dirty="0"/>
              <a:t> Şehir Hastanesi İstanbul</a:t>
            </a:r>
            <a:endParaRPr lang="en-US" dirty="0"/>
          </a:p>
        </p:txBody>
      </p:sp>
      <p:pic>
        <p:nvPicPr>
          <p:cNvPr id="89" name="Picture 1">
            <a:extLst>
              <a:ext uri="{FF2B5EF4-FFF2-40B4-BE49-F238E27FC236}">
                <a16:creationId xmlns:a16="http://schemas.microsoft.com/office/drawing/2014/main" id="{13A161C8-922B-404A-8329-A3829B44D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56" r="-1" b="24615"/>
          <a:stretch/>
        </p:blipFill>
        <p:spPr>
          <a:xfrm>
            <a:off x="1" y="10"/>
            <a:ext cx="12188951" cy="3305751"/>
          </a:xfrm>
          <a:custGeom>
            <a:avLst/>
            <a:gdLst/>
            <a:ahLst/>
            <a:cxnLst/>
            <a:rect l="l" t="t" r="r" b="b"/>
            <a:pathLst>
              <a:path w="12188951" h="3305761">
                <a:moveTo>
                  <a:pt x="0" y="0"/>
                </a:moveTo>
                <a:lnTo>
                  <a:pt x="12188951" y="0"/>
                </a:lnTo>
                <a:lnTo>
                  <a:pt x="12188951" y="2596851"/>
                </a:lnTo>
                <a:lnTo>
                  <a:pt x="11635078" y="2600184"/>
                </a:lnTo>
                <a:cubicBezTo>
                  <a:pt x="6088525" y="2668118"/>
                  <a:pt x="5904024" y="3745011"/>
                  <a:pt x="0" y="3101609"/>
                </a:cubicBezTo>
                <a:close/>
              </a:path>
            </a:pathLst>
          </a:custGeom>
        </p:spPr>
      </p:pic>
      <p:pic>
        <p:nvPicPr>
          <p:cNvPr id="91" name="Resim 90">
            <a:extLst>
              <a:ext uri="{FF2B5EF4-FFF2-40B4-BE49-F238E27FC236}">
                <a16:creationId xmlns:a16="http://schemas.microsoft.com/office/drawing/2014/main" id="{43D123ED-1008-48E9-8655-6C5F10D78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91" y="5895639"/>
            <a:ext cx="769971" cy="769971"/>
          </a:xfrm>
          <a:prstGeom prst="rect">
            <a:avLst/>
          </a:prstGeom>
        </p:spPr>
      </p:pic>
      <p:cxnSp>
        <p:nvCxnSpPr>
          <p:cNvPr id="92" name="Düz Bağlayıcı 91">
            <a:extLst>
              <a:ext uri="{FF2B5EF4-FFF2-40B4-BE49-F238E27FC236}">
                <a16:creationId xmlns:a16="http://schemas.microsoft.com/office/drawing/2014/main" id="{2CB0BA03-4A84-4F63-9C92-FDF65E7F9322}"/>
              </a:ext>
            </a:extLst>
          </p:cNvPr>
          <p:cNvCxnSpPr>
            <a:cxnSpLocks/>
          </p:cNvCxnSpPr>
          <p:nvPr/>
        </p:nvCxnSpPr>
        <p:spPr>
          <a:xfrm>
            <a:off x="9936645" y="6054446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Metin kutusu 92">
            <a:extLst>
              <a:ext uri="{FF2B5EF4-FFF2-40B4-BE49-F238E27FC236}">
                <a16:creationId xmlns:a16="http://schemas.microsoft.com/office/drawing/2014/main" id="{FC5E2006-C3B9-4FF0-B835-A3D8166E5165}"/>
              </a:ext>
            </a:extLst>
          </p:cNvPr>
          <p:cNvSpPr txBox="1"/>
          <p:nvPr/>
        </p:nvSpPr>
        <p:spPr>
          <a:xfrm>
            <a:off x="9946271" y="6054446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</p:spTree>
    <p:extLst>
      <p:ext uri="{BB962C8B-B14F-4D97-AF65-F5344CB8AC3E}">
        <p14:creationId xmlns:p14="http://schemas.microsoft.com/office/powerpoint/2010/main" val="824479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A562E0-DCCB-4A1A-A44D-42125293591A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 descr="iç mekan, yer, tavan, oda içeren bir resim&#10;&#10;Açıklama otomatik olarak oluşturuldu">
            <a:extLst>
              <a:ext uri="{FF2B5EF4-FFF2-40B4-BE49-F238E27FC236}">
                <a16:creationId xmlns:a16="http://schemas.microsoft.com/office/drawing/2014/main" id="{12274C82-31D5-4236-B70E-94FB6671E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11" y="1653378"/>
            <a:ext cx="6158845" cy="46191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48E8E84-9BD4-4BF0-B0F0-C3A64BED11A0}"/>
              </a:ext>
            </a:extLst>
          </p:cNvPr>
          <p:cNvSpPr txBox="1"/>
          <p:nvPr/>
        </p:nvSpPr>
        <p:spPr>
          <a:xfrm>
            <a:off x="702297" y="3675870"/>
            <a:ext cx="3817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/>
              <a:t>Otomatize</a:t>
            </a:r>
            <a:r>
              <a:rPr lang="tr-TR" sz="2400" dirty="0"/>
              <a:t> HIL indeksleri</a:t>
            </a:r>
            <a:endParaRPr lang="en-US" sz="24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8A5200A-02FD-4E61-BD22-64638DD79181}"/>
              </a:ext>
            </a:extLst>
          </p:cNvPr>
          <p:cNvSpPr txBox="1"/>
          <p:nvPr/>
        </p:nvSpPr>
        <p:spPr>
          <a:xfrm>
            <a:off x="702297" y="5280669"/>
            <a:ext cx="3817856" cy="132343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dirty="0" err="1"/>
              <a:t>Hemoliz</a:t>
            </a:r>
            <a:r>
              <a:rPr lang="tr-TR" sz="2000" dirty="0"/>
              <a:t>, </a:t>
            </a:r>
            <a:r>
              <a:rPr lang="tr-TR" sz="2000" dirty="0" err="1"/>
              <a:t>ikter</a:t>
            </a:r>
            <a:r>
              <a:rPr lang="tr-TR" sz="2000" dirty="0"/>
              <a:t> ve </a:t>
            </a:r>
            <a:r>
              <a:rPr lang="tr-TR" sz="2000" dirty="0" err="1"/>
              <a:t>lipemi</a:t>
            </a:r>
            <a:r>
              <a:rPr lang="tr-TR" sz="2000" dirty="0"/>
              <a:t> (bulanık)’</a:t>
            </a:r>
            <a:r>
              <a:rPr lang="tr-TR" sz="2000" dirty="0" err="1"/>
              <a:t>nin</a:t>
            </a:r>
            <a:r>
              <a:rPr lang="tr-TR" sz="2000" dirty="0"/>
              <a:t> daha objektif tespitini sağlayarak kabul/</a:t>
            </a:r>
            <a:r>
              <a:rPr lang="tr-TR" sz="2000" dirty="0" err="1"/>
              <a:t>red</a:t>
            </a:r>
            <a:r>
              <a:rPr lang="tr-TR" sz="2000" dirty="0"/>
              <a:t> kriterlerini standardize eder.</a:t>
            </a:r>
            <a:endParaRPr lang="en-US" sz="2000" dirty="0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1B3076CC-00ED-4799-AF65-451B2EC92591}"/>
              </a:ext>
            </a:extLst>
          </p:cNvPr>
          <p:cNvSpPr/>
          <p:nvPr/>
        </p:nvSpPr>
        <p:spPr>
          <a:xfrm>
            <a:off x="2229853" y="4330163"/>
            <a:ext cx="659876" cy="841342"/>
          </a:xfrm>
          <a:prstGeom prst="downArrow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A62FFD3-A06D-41D7-8FFF-2A9A92D8E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72" t="24353" r="8599" b="45201"/>
          <a:stretch/>
        </p:blipFill>
        <p:spPr>
          <a:xfrm>
            <a:off x="253130" y="1549494"/>
            <a:ext cx="5273197" cy="15253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0556B0E5-C303-4725-9915-468053EFF685}"/>
              </a:ext>
            </a:extLst>
          </p:cNvPr>
          <p:cNvSpPr/>
          <p:nvPr/>
        </p:nvSpPr>
        <p:spPr>
          <a:xfrm>
            <a:off x="283274" y="2390593"/>
            <a:ext cx="4139921" cy="6631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9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D3F64A9-11CD-4C6C-930D-886DAB17AD3B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32B3C19-A7EB-4312-924A-19138F8991A5}"/>
              </a:ext>
            </a:extLst>
          </p:cNvPr>
          <p:cNvSpPr txBox="1"/>
          <p:nvPr/>
        </p:nvSpPr>
        <p:spPr>
          <a:xfrm>
            <a:off x="179109" y="1211419"/>
            <a:ext cx="421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Nasıl Ölçeriz?</a:t>
            </a:r>
            <a:endParaRPr lang="en-US" sz="24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5F9D9A0-F9CC-407D-94BE-5277AE198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9" y="1858209"/>
            <a:ext cx="4746417" cy="273264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400D757-28C7-4489-A90A-5729420CF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09" y="4715940"/>
            <a:ext cx="4746417" cy="97576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E16C856-06A3-42BD-A6BD-73251FC9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476" y="4715940"/>
            <a:ext cx="4711596" cy="1385532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6218B72-91DF-4D0E-AA56-D3B627BC6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320" y="1578521"/>
            <a:ext cx="6335009" cy="179095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A7169807-2B89-45ED-A528-41F4C0499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51" y="3474019"/>
            <a:ext cx="1377902" cy="1102322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6CB0A62D-0D93-4E4C-8E9B-2F93D47711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931" y="3429000"/>
            <a:ext cx="1206098" cy="11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967E0A4-0DAF-4D9C-AD13-B909CEDFB7A7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714FAB-2B8B-4B06-86CD-E4A4EEDB8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0740"/>
            <a:ext cx="4980422" cy="378067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1EA84FE-8307-4881-BFC8-5DE3582B5C17}"/>
              </a:ext>
            </a:extLst>
          </p:cNvPr>
          <p:cNvSpPr txBox="1"/>
          <p:nvPr/>
        </p:nvSpPr>
        <p:spPr>
          <a:xfrm>
            <a:off x="179109" y="1211419"/>
            <a:ext cx="421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Nasıl Ölçeriz?</a:t>
            </a:r>
            <a:endParaRPr lang="en-US" sz="2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8F56738-4B92-4D21-8D81-15730AA4E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815" y="2685448"/>
            <a:ext cx="6750514" cy="38512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26B529F-2E89-4213-8D57-AF2C75F1906E}"/>
              </a:ext>
            </a:extLst>
          </p:cNvPr>
          <p:cNvSpPr txBox="1"/>
          <p:nvPr/>
        </p:nvSpPr>
        <p:spPr>
          <a:xfrm>
            <a:off x="5338815" y="1737878"/>
            <a:ext cx="675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Hemoglobin, </a:t>
            </a:r>
            <a:r>
              <a:rPr lang="tr-TR" dirty="0" err="1"/>
              <a:t>Bilirubin</a:t>
            </a:r>
            <a:r>
              <a:rPr lang="tr-TR" dirty="0"/>
              <a:t> ve </a:t>
            </a:r>
            <a:r>
              <a:rPr lang="tr-TR" dirty="0" err="1"/>
              <a:t>Lipidlerin</a:t>
            </a:r>
            <a:r>
              <a:rPr lang="tr-TR" dirty="0"/>
              <a:t> benzersiz spektral özelliklerinden yararlanırız.</a:t>
            </a:r>
            <a:endParaRPr lang="en-US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52956F19-15A7-467F-9374-863B42E70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815" y="6492851"/>
            <a:ext cx="6750514" cy="34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5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81AB91F-650F-4636-BC20-E05A53B94BB3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391AF3D-2055-43D7-8C3D-F5F67D06930A}"/>
              </a:ext>
            </a:extLst>
          </p:cNvPr>
          <p:cNvSpPr txBox="1"/>
          <p:nvPr/>
        </p:nvSpPr>
        <p:spPr>
          <a:xfrm>
            <a:off x="179109" y="1211419"/>
            <a:ext cx="421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Ancak Kusursuz Değiller</a:t>
            </a:r>
            <a:endParaRPr lang="en-US" sz="2400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1B00348-8FD1-4656-84BE-47C8A42C7321}"/>
              </a:ext>
            </a:extLst>
          </p:cNvPr>
          <p:cNvSpPr txBox="1"/>
          <p:nvPr/>
        </p:nvSpPr>
        <p:spPr>
          <a:xfrm>
            <a:off x="179109" y="2055043"/>
            <a:ext cx="37047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Yeşil Biliverdin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Kahverengi </a:t>
            </a:r>
            <a:r>
              <a:rPr lang="tr-TR" dirty="0" err="1"/>
              <a:t>Methemalbümin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Beta-</a:t>
            </a:r>
            <a:r>
              <a:rPr lang="tr-TR" dirty="0" err="1"/>
              <a:t>karotenler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Eksojen</a:t>
            </a:r>
            <a:r>
              <a:rPr lang="tr-TR" dirty="0"/>
              <a:t> bileşikler; boyalar ilaçlar radyo </a:t>
            </a:r>
            <a:r>
              <a:rPr lang="tr-TR" dirty="0" err="1"/>
              <a:t>opaklar</a:t>
            </a:r>
            <a:r>
              <a:rPr lang="tr-TR" dirty="0"/>
              <a:t> vb. TAHMİNİ BOZAR!!!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Görünür ışığı </a:t>
            </a:r>
            <a:r>
              <a:rPr lang="tr-TR" dirty="0" err="1"/>
              <a:t>absorbe</a:t>
            </a:r>
            <a:r>
              <a:rPr lang="tr-TR" dirty="0"/>
              <a:t> etmeyen </a:t>
            </a:r>
            <a:r>
              <a:rPr lang="tr-TR" dirty="0" err="1"/>
              <a:t>interferanlar</a:t>
            </a:r>
            <a:r>
              <a:rPr lang="tr-TR" dirty="0"/>
              <a:t> tespit edilemez (</a:t>
            </a:r>
            <a:r>
              <a:rPr lang="tr-TR" dirty="0" err="1"/>
              <a:t>heterofil</a:t>
            </a:r>
            <a:r>
              <a:rPr lang="tr-TR" dirty="0"/>
              <a:t> ab..)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Paraproteinemi</a:t>
            </a:r>
            <a:r>
              <a:rPr lang="tr-TR" dirty="0"/>
              <a:t>; </a:t>
            </a:r>
            <a:r>
              <a:rPr lang="tr-TR" dirty="0" err="1"/>
              <a:t>Lipemi</a:t>
            </a:r>
            <a:r>
              <a:rPr lang="tr-TR" dirty="0"/>
              <a:t> indeksini bozar</a:t>
            </a:r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7E91E5-F35A-4D66-926A-3591DF22E6F1}"/>
              </a:ext>
            </a:extLst>
          </p:cNvPr>
          <p:cNvSpPr txBox="1"/>
          <p:nvPr/>
        </p:nvSpPr>
        <p:spPr>
          <a:xfrm>
            <a:off x="6096000" y="2055043"/>
            <a:ext cx="4873658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Semi-kantitatif  ölçümler olduğu akıldan çıkarılmamalı standart ölçümler yerine geçmez!!!</a:t>
            </a:r>
            <a:endParaRPr lang="en-US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8850D39-D257-4BD6-9C27-B6145C93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216" y="3664411"/>
            <a:ext cx="6096003" cy="1131476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F261858-C36B-470B-8B72-52C8833DE78D}"/>
              </a:ext>
            </a:extLst>
          </p:cNvPr>
          <p:cNvSpPr txBox="1"/>
          <p:nvPr/>
        </p:nvSpPr>
        <p:spPr>
          <a:xfrm>
            <a:off x="5788057" y="4795887"/>
            <a:ext cx="220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ighlight>
                  <a:srgbClr val="FFFF00"/>
                </a:highlight>
              </a:rPr>
              <a:t>CLSI C56A-2012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572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076C51E-692D-49A6-8A62-C0814A93C63B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6309B2-EECD-47F1-85EF-F00B99989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" t="2550" r="1747" b="3354"/>
          <a:stretch/>
        </p:blipFill>
        <p:spPr>
          <a:xfrm>
            <a:off x="1" y="1029879"/>
            <a:ext cx="5514358" cy="322653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953D304-3CE3-4C4E-8E64-22E80C506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" t="2928" r="1774"/>
          <a:stretch/>
        </p:blipFill>
        <p:spPr>
          <a:xfrm>
            <a:off x="6677642" y="1029880"/>
            <a:ext cx="5514358" cy="163293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8673585-3BFC-4BD5-A569-9750A358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3" r="3736" b="2059"/>
          <a:stretch/>
        </p:blipFill>
        <p:spPr>
          <a:xfrm>
            <a:off x="6677642" y="2662815"/>
            <a:ext cx="5514357" cy="144696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D278DE8-11C9-42B1-8BF6-2E5E7AFDB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8" t="1176" r="1511" b="3158"/>
          <a:stretch/>
        </p:blipFill>
        <p:spPr>
          <a:xfrm>
            <a:off x="0" y="4294891"/>
            <a:ext cx="5514359" cy="2286778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E1438F86-D231-4DFB-AF29-DD3E8E3D1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3" t="2489" r="842"/>
          <a:stretch/>
        </p:blipFill>
        <p:spPr>
          <a:xfrm>
            <a:off x="6652627" y="4256415"/>
            <a:ext cx="5387056" cy="1210495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BCC56AB0-97AA-41DB-9CE2-6678584150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2" t="872" r="-1" b="13913"/>
          <a:stretch/>
        </p:blipFill>
        <p:spPr>
          <a:xfrm>
            <a:off x="6652627" y="5431489"/>
            <a:ext cx="5412071" cy="12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40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B0328EF-8D7B-4805-80F9-53559B592BD4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BFFB19-E413-4C1C-8C30-13A602CBB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" r="-1" b="1766"/>
          <a:stretch/>
        </p:blipFill>
        <p:spPr>
          <a:xfrm>
            <a:off x="102671" y="2656331"/>
            <a:ext cx="5353585" cy="295365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C5321AE-79DE-4C22-AE76-09D95B464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" t="2744" r="842"/>
          <a:stretch/>
        </p:blipFill>
        <p:spPr>
          <a:xfrm>
            <a:off x="6870750" y="2656331"/>
            <a:ext cx="5250914" cy="83665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ACA021D-5566-4C96-905D-B534F0355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" r="3242" b="879"/>
          <a:stretch/>
        </p:blipFill>
        <p:spPr>
          <a:xfrm>
            <a:off x="6870750" y="3452795"/>
            <a:ext cx="5250914" cy="2157190"/>
          </a:xfrm>
          <a:prstGeom prst="rect">
            <a:avLst/>
          </a:prstGeom>
        </p:spPr>
      </p:pic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5F68C1D3-DD41-406F-BF63-8B5163B03C8B}"/>
              </a:ext>
            </a:extLst>
          </p:cNvPr>
          <p:cNvCxnSpPr/>
          <p:nvPr/>
        </p:nvCxnSpPr>
        <p:spPr>
          <a:xfrm>
            <a:off x="6880798" y="3492987"/>
            <a:ext cx="52509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72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661DC23-4354-4003-AB47-3561C4191B69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1329B57-DC78-46E4-B268-D54B158B1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4232"/>
            <a:ext cx="5450363" cy="58337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ECC3187-ECAB-4E3A-AABA-1614CB77A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5703221"/>
            <a:ext cx="5993328" cy="11547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0B2B8CD-44DF-45D1-B471-A87AA4A900DF}"/>
              </a:ext>
            </a:extLst>
          </p:cNvPr>
          <p:cNvSpPr txBox="1"/>
          <p:nvPr/>
        </p:nvSpPr>
        <p:spPr>
          <a:xfrm>
            <a:off x="6741639" y="2574717"/>
            <a:ext cx="443059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İşte asıl sorun</a:t>
            </a:r>
          </a:p>
          <a:p>
            <a:endParaRPr lang="tr-TR" sz="2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Son derece </a:t>
            </a:r>
            <a:r>
              <a:rPr lang="tr-TR" dirty="0" err="1"/>
              <a:t>heterojenik</a:t>
            </a:r>
            <a:r>
              <a:rPr lang="tr-TR" dirty="0"/>
              <a:t> bir yaklaşım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Farklı dalga boyları ve bunların kombinasyonları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Farklı </a:t>
            </a:r>
            <a:r>
              <a:rPr lang="tr-TR" dirty="0" err="1"/>
              <a:t>subraksiyon</a:t>
            </a:r>
            <a:r>
              <a:rPr lang="tr-TR" dirty="0"/>
              <a:t> formülleri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Sonuçlar standardize ve </a:t>
            </a:r>
            <a:r>
              <a:rPr lang="tr-TR" dirty="0" err="1"/>
              <a:t>harmonize</a:t>
            </a:r>
            <a:r>
              <a:rPr lang="tr-TR" dirty="0"/>
              <a:t> değildir.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03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B95F64E-F17A-4B3B-8973-AAA5E6DE039F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C417FEA-6E79-4BCE-95E7-BC824EB34943}"/>
              </a:ext>
            </a:extLst>
          </p:cNvPr>
          <p:cNvSpPr txBox="1"/>
          <p:nvPr/>
        </p:nvSpPr>
        <p:spPr>
          <a:xfrm>
            <a:off x="461913" y="1611983"/>
            <a:ext cx="1162741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/>
              <a:t>Endişe edilen temel farklılıklar</a:t>
            </a:r>
          </a:p>
          <a:p>
            <a:endParaRPr lang="tr-T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400" dirty="0" err="1"/>
              <a:t>İnterfere</a:t>
            </a:r>
            <a:r>
              <a:rPr lang="tr-TR" sz="2400" dirty="0"/>
              <a:t> edici maddelerin ölçümünde farklı hassasiyet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400" dirty="0"/>
              <a:t>Ölçüm aralığı ve </a:t>
            </a:r>
            <a:r>
              <a:rPr lang="tr-TR" sz="2400" dirty="0" err="1"/>
              <a:t>linearite</a:t>
            </a:r>
            <a:endParaRPr lang="tr-TR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400" dirty="0"/>
              <a:t>Karar eşik değerleri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400" dirty="0"/>
              <a:t>İzin verilebilir </a:t>
            </a:r>
            <a:r>
              <a:rPr lang="tr-TR" sz="2400" dirty="0" err="1"/>
              <a:t>bias</a:t>
            </a:r>
            <a:r>
              <a:rPr lang="tr-TR" sz="2400" dirty="0"/>
              <a:t> özellikleri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400" dirty="0"/>
              <a:t>Analizde kullanılan numune hacminde farklılıklar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400" dirty="0"/>
              <a:t>Okunan </a:t>
            </a:r>
            <a:r>
              <a:rPr lang="tr-TR" sz="2400" dirty="0" err="1"/>
              <a:t>absorbans</a:t>
            </a:r>
            <a:r>
              <a:rPr lang="tr-TR" sz="2400" dirty="0"/>
              <a:t> dalga boyları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2400" dirty="0"/>
              <a:t>Kullanılan tampon çözelti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/>
              <a:t>Serum </a:t>
            </a:r>
            <a:r>
              <a:rPr lang="en-US" sz="2400" dirty="0" err="1"/>
              <a:t>indekslerinin</a:t>
            </a:r>
            <a:r>
              <a:rPr lang="en-US" sz="2400" dirty="0"/>
              <a:t> </a:t>
            </a:r>
            <a:r>
              <a:rPr lang="en-US" sz="2400" dirty="0" err="1"/>
              <a:t>seviyesini</a:t>
            </a:r>
            <a:r>
              <a:rPr lang="en-US" sz="2400" dirty="0"/>
              <a:t> </a:t>
            </a:r>
            <a:r>
              <a:rPr lang="en-US" sz="2400" dirty="0" err="1"/>
              <a:t>belirlemek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diğer</a:t>
            </a:r>
            <a:r>
              <a:rPr lang="en-US" sz="2400" dirty="0"/>
              <a:t> </a:t>
            </a:r>
            <a:r>
              <a:rPr lang="en-US" sz="2400" dirty="0" err="1"/>
              <a:t>enterferans</a:t>
            </a:r>
            <a:r>
              <a:rPr lang="en-US" sz="2400" dirty="0"/>
              <a:t> </a:t>
            </a:r>
            <a:r>
              <a:rPr lang="en-US" sz="2400" dirty="0" err="1"/>
              <a:t>yapan</a:t>
            </a:r>
            <a:r>
              <a:rPr lang="en-US" sz="2400" dirty="0"/>
              <a:t> </a:t>
            </a:r>
            <a:r>
              <a:rPr lang="en-US" sz="2400" dirty="0" err="1"/>
              <a:t>maddelerden</a:t>
            </a:r>
            <a:r>
              <a:rPr lang="en-US" sz="2400" dirty="0"/>
              <a:t> </a:t>
            </a:r>
            <a:r>
              <a:rPr lang="en-US" sz="2400" dirty="0" err="1"/>
              <a:t>kaynaklanan</a:t>
            </a:r>
            <a:r>
              <a:rPr lang="en-US" sz="2400" dirty="0"/>
              <a:t> </a:t>
            </a:r>
            <a:r>
              <a:rPr lang="en-US" sz="2400" dirty="0" err="1"/>
              <a:t>spektrum</a:t>
            </a:r>
            <a:r>
              <a:rPr lang="en-US" sz="2400" dirty="0"/>
              <a:t> </a:t>
            </a:r>
            <a:r>
              <a:rPr lang="en-US" sz="2400" dirty="0" err="1"/>
              <a:t>interferansını</a:t>
            </a:r>
            <a:r>
              <a:rPr lang="en-US" sz="2400" dirty="0"/>
              <a:t> </a:t>
            </a:r>
            <a:r>
              <a:rPr lang="en-US" sz="2400" dirty="0" err="1"/>
              <a:t>düzeltmek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kullanılan</a:t>
            </a:r>
            <a:r>
              <a:rPr lang="en-US" sz="2400" dirty="0"/>
              <a:t> </a:t>
            </a:r>
            <a:r>
              <a:rPr lang="en-US" sz="2400" dirty="0" err="1"/>
              <a:t>algoritmalar</a:t>
            </a:r>
            <a:r>
              <a:rPr lang="en-US" sz="24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01049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87295EE-9BBD-4707-9789-0BE257BB113E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6D49A1C5-560F-4D2D-A76A-B1EB2C3C2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969157"/>
              </p:ext>
            </p:extLst>
          </p:nvPr>
        </p:nvGraphicFramePr>
        <p:xfrm>
          <a:off x="0" y="991402"/>
          <a:ext cx="5731498" cy="4381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749">
                  <a:extLst>
                    <a:ext uri="{9D8B030D-6E8A-4147-A177-3AD203B41FA5}">
                      <a16:colId xmlns:a16="http://schemas.microsoft.com/office/drawing/2014/main" val="3731676915"/>
                    </a:ext>
                  </a:extLst>
                </a:gridCol>
                <a:gridCol w="2865749">
                  <a:extLst>
                    <a:ext uri="{9D8B030D-6E8A-4147-A177-3AD203B41FA5}">
                      <a16:colId xmlns:a16="http://schemas.microsoft.com/office/drawing/2014/main" val="2530705393"/>
                    </a:ext>
                  </a:extLst>
                </a:gridCol>
              </a:tblGrid>
              <a:tr h="10978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HIL </a:t>
                      </a:r>
                      <a:r>
                        <a:rPr lang="en-US" sz="2400" dirty="0" err="1"/>
                        <a:t>indekslerinin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kullanımına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başlarken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oluşan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endişeler</a:t>
                      </a:r>
                      <a:r>
                        <a:rPr lang="en-US" dirty="0"/>
                        <a:t>	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6622"/>
                  </a:ext>
                </a:extLst>
              </a:tr>
              <a:tr h="352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oranını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artırır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Hayır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135039"/>
                  </a:ext>
                </a:extLst>
              </a:tr>
              <a:tr h="352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Harmonizasyon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yok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2942963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Standardize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ölçüm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birimi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yok</a:t>
                      </a: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Evet</a:t>
                      </a: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378039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Heterojen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cihaza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özgü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eşik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değerler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70456851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Laboratuvar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verimliliğini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düşürür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Hayır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629113"/>
                  </a:ext>
                </a:extLst>
              </a:tr>
              <a:tr h="3525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Ekonomik değil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Hayır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08103520"/>
                  </a:ext>
                </a:extLst>
              </a:tr>
              <a:tr h="5565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Güvenilir kalite kontrol sistemi yok </a:t>
                      </a: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Evet</a:t>
                      </a:r>
                    </a:p>
                  </a:txBody>
                  <a:tcPr marL="7620" marR="7620" marT="7620" marB="0" anchor="ctr">
                    <a:solidFill>
                      <a:srgbClr val="D0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215365"/>
                  </a:ext>
                </a:extLst>
              </a:tr>
            </a:tbl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00516884-CEF6-4E98-A966-44052312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9166"/>
            <a:ext cx="5731498" cy="132504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94C628E-2D02-4E95-8403-91A0286F8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837" y="1015533"/>
            <a:ext cx="6170163" cy="2816622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F72BFED2-E925-4CFC-A98E-32DF1C9E2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727" y="5530021"/>
            <a:ext cx="4346382" cy="1263333"/>
          </a:xfrm>
          <a:prstGeom prst="rect">
            <a:avLst/>
          </a:prstGeom>
        </p:spPr>
      </p:pic>
      <p:sp>
        <p:nvSpPr>
          <p:cNvPr id="15" name="Dikdörtgen 14">
            <a:extLst>
              <a:ext uri="{FF2B5EF4-FFF2-40B4-BE49-F238E27FC236}">
                <a16:creationId xmlns:a16="http://schemas.microsoft.com/office/drawing/2014/main" id="{7901A535-7851-4E07-A086-D2D9BF532378}"/>
              </a:ext>
            </a:extLst>
          </p:cNvPr>
          <p:cNvSpPr/>
          <p:nvPr/>
        </p:nvSpPr>
        <p:spPr>
          <a:xfrm>
            <a:off x="8484124" y="2639505"/>
            <a:ext cx="1998482" cy="9803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6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D9BE093-F134-4BAF-A4EC-4569B0BFA847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CA7306E-C221-4920-A517-6DAA9037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333"/>
            <a:ext cx="3877216" cy="301032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3E67CC5-D002-4006-9810-016CCD6B1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27" y="1117333"/>
            <a:ext cx="3774545" cy="301031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1EF23C8-C674-4693-8669-857006D94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304" y="1155809"/>
            <a:ext cx="4050025" cy="297183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7746539-9402-4421-A8B3-447ECFE82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791" y="4127644"/>
            <a:ext cx="7768538" cy="273035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480E7FEB-0F1A-40F8-86ED-35B2BB581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78" y="4127644"/>
            <a:ext cx="3877217" cy="2730354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3AA95DE8-5D01-4D3F-B26E-AB9DB7D5F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835" y="95610"/>
            <a:ext cx="3851353" cy="83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11FDDC5-D621-4966-A9CD-1F9F8A76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1" y="1179941"/>
            <a:ext cx="10501177" cy="1401231"/>
          </a:xfrm>
        </p:spPr>
        <p:txBody>
          <a:bodyPr/>
          <a:lstStyle/>
          <a:p>
            <a:r>
              <a:rPr lang="tr-TR" dirty="0"/>
              <a:t>Özet</a:t>
            </a:r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1BDB270-43E1-4BA4-9875-E75ADC44D809}"/>
              </a:ext>
            </a:extLst>
          </p:cNvPr>
          <p:cNvSpPr txBox="1"/>
          <p:nvPr/>
        </p:nvSpPr>
        <p:spPr>
          <a:xfrm>
            <a:off x="292231" y="3054284"/>
            <a:ext cx="8154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Serum İndeksi Nedir?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HIL </a:t>
            </a:r>
            <a:r>
              <a:rPr lang="tr-TR" sz="2400" dirty="0" err="1"/>
              <a:t>İnterferansları</a:t>
            </a:r>
            <a:r>
              <a:rPr lang="tr-TR" sz="2400" dirty="0"/>
              <a:t> Hakkında Öz Bilgi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Nasıl Ölçülürler?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Kullanımında Güncel Durum Nedir?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Eşik Değerler Nasıl Belirlenir?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Güçlü ve Zayıf yönleri Nelerdir?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Kalite Kontrolü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Yönetimi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Sonuç ve Öneriler</a:t>
            </a:r>
            <a:endParaRPr lang="en-US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A97F3BF-FFD4-45F4-8411-925BDCA66B5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48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D9BE093-F134-4BAF-A4EC-4569B0BFA847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CA7306E-C221-4920-A517-6DAA9037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333"/>
            <a:ext cx="3877216" cy="301032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3E67CC5-D002-4006-9810-016CCD6B1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27" y="1117333"/>
            <a:ext cx="3774545" cy="301031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1EF23C8-C674-4693-8669-857006D94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304" y="1155809"/>
            <a:ext cx="4050025" cy="297183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7746539-9402-4421-A8B3-447ECFE82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791" y="4127644"/>
            <a:ext cx="7768538" cy="273035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480E7FEB-0F1A-40F8-86ED-35B2BB581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78" y="4127644"/>
            <a:ext cx="3877217" cy="2730354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3AA95DE8-5D01-4D3F-B26E-AB9DB7D5F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835" y="95610"/>
            <a:ext cx="3851353" cy="832827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FAF4344-6852-41CF-A9D5-3F8ABAD22064}"/>
              </a:ext>
            </a:extLst>
          </p:cNvPr>
          <p:cNvSpPr/>
          <p:nvPr/>
        </p:nvSpPr>
        <p:spPr>
          <a:xfrm>
            <a:off x="2488376" y="3462570"/>
            <a:ext cx="7215245" cy="10782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PARAMETRELERİMİZİN ÇOĞU ETKİLENİYOR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29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A82F447-4358-4AB8-82B0-7F46CE78D6C1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02C9656-0C26-4EC9-A975-6E0B4ED6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1" y="3913223"/>
            <a:ext cx="3949913" cy="258819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0F33FB4-8DE7-40CF-8329-F10EA27E5DDB}"/>
              </a:ext>
            </a:extLst>
          </p:cNvPr>
          <p:cNvSpPr txBox="1"/>
          <p:nvPr/>
        </p:nvSpPr>
        <p:spPr>
          <a:xfrm>
            <a:off x="4052584" y="3239585"/>
            <a:ext cx="307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Bazı </a:t>
            </a:r>
            <a:r>
              <a:rPr lang="tr-TR" dirty="0" err="1"/>
              <a:t>analitlerde</a:t>
            </a:r>
            <a:r>
              <a:rPr lang="tr-TR" dirty="0"/>
              <a:t> değişim aynı yönde !!!</a:t>
            </a:r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B08C69A-C28D-4211-8639-43153F3D9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1" y="1078540"/>
            <a:ext cx="3786257" cy="288005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CE31AF9-4BCE-4563-8D7D-F27C4A7DB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418" y="3958590"/>
            <a:ext cx="4486534" cy="2844891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A81868F6-2A25-4392-9592-0BC3A294B2C9}"/>
              </a:ext>
            </a:extLst>
          </p:cNvPr>
          <p:cNvSpPr txBox="1"/>
          <p:nvPr/>
        </p:nvSpPr>
        <p:spPr>
          <a:xfrm>
            <a:off x="4375864" y="5801363"/>
            <a:ext cx="307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Bazı </a:t>
            </a:r>
            <a:r>
              <a:rPr lang="tr-TR" dirty="0" err="1"/>
              <a:t>analitlerdeyse</a:t>
            </a:r>
            <a:r>
              <a:rPr lang="tr-TR" dirty="0"/>
              <a:t> değişim farklı yönlerde !!!</a:t>
            </a:r>
            <a:endParaRPr lang="en-US" dirty="0"/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D36AB65A-3210-48FF-9574-B999E3DBF1E9}"/>
              </a:ext>
            </a:extLst>
          </p:cNvPr>
          <p:cNvSpPr/>
          <p:nvPr/>
        </p:nvSpPr>
        <p:spPr>
          <a:xfrm>
            <a:off x="4417925" y="5500772"/>
            <a:ext cx="3356149" cy="134647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k: Sol 12">
            <a:extLst>
              <a:ext uri="{FF2B5EF4-FFF2-40B4-BE49-F238E27FC236}">
                <a16:creationId xmlns:a16="http://schemas.microsoft.com/office/drawing/2014/main" id="{B65BBA21-61C6-430D-A46F-FB8465EE5299}"/>
              </a:ext>
            </a:extLst>
          </p:cNvPr>
          <p:cNvSpPr/>
          <p:nvPr/>
        </p:nvSpPr>
        <p:spPr>
          <a:xfrm>
            <a:off x="3796258" y="2944777"/>
            <a:ext cx="3263619" cy="1235948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A54C2448-F451-47A4-BB0E-A9B1DB011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980" y="1349219"/>
            <a:ext cx="4317349" cy="2596034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38ADE8D5-33A2-403A-80D5-1B0373435677}"/>
              </a:ext>
            </a:extLst>
          </p:cNvPr>
          <p:cNvSpPr txBox="1"/>
          <p:nvPr/>
        </p:nvSpPr>
        <p:spPr>
          <a:xfrm>
            <a:off x="9141858" y="1102929"/>
            <a:ext cx="1577591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dirty="0"/>
              <a:t>Bazıları </a:t>
            </a:r>
            <a:r>
              <a:rPr lang="tr-TR" sz="1200" dirty="0" err="1"/>
              <a:t>non-linear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1356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2787B74-FB29-40D0-BD9D-D0A6FAA6A68A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F002AC-70CC-4335-8D4D-1375965A0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333"/>
            <a:ext cx="6096000" cy="553664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FAA838D-835C-4B8B-B39F-6D80AD4CFDAD}"/>
              </a:ext>
            </a:extLst>
          </p:cNvPr>
          <p:cNvSpPr txBox="1"/>
          <p:nvPr/>
        </p:nvSpPr>
        <p:spPr>
          <a:xfrm>
            <a:off x="6991692" y="1504795"/>
            <a:ext cx="41600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/>
              <a:t>Immunoassayler</a:t>
            </a:r>
            <a:r>
              <a:rPr lang="tr-TR" sz="2400" dirty="0"/>
              <a:t> de etkileniyor!!!</a:t>
            </a:r>
            <a:endParaRPr lang="en-US" sz="24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A203967-825D-417A-B91D-77F154D5983F}"/>
              </a:ext>
            </a:extLst>
          </p:cNvPr>
          <p:cNvSpPr txBox="1"/>
          <p:nvPr/>
        </p:nvSpPr>
        <p:spPr>
          <a:xfrm>
            <a:off x="7104185" y="2703007"/>
            <a:ext cx="4160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i="1" u="sng" dirty="0" err="1"/>
              <a:t>üretici</a:t>
            </a:r>
            <a:r>
              <a:rPr lang="en-US" i="1" u="sng" dirty="0"/>
              <a:t> </a:t>
            </a:r>
            <a:r>
              <a:rPr lang="en-US" i="1" u="sng" dirty="0" err="1"/>
              <a:t>iddialarından</a:t>
            </a:r>
            <a:r>
              <a:rPr lang="en-US" i="1" u="sng" dirty="0"/>
              <a:t> </a:t>
            </a:r>
            <a:r>
              <a:rPr lang="en-US" i="1" u="sng" dirty="0" err="1"/>
              <a:t>bağımsız</a:t>
            </a:r>
            <a:r>
              <a:rPr lang="en-US" i="1" u="sng" dirty="0"/>
              <a:t> </a:t>
            </a:r>
            <a:r>
              <a:rPr lang="en-US" i="1" u="sng" dirty="0" err="1"/>
              <a:t>olarak</a:t>
            </a:r>
            <a:r>
              <a:rPr lang="en-US" i="1" u="sng" dirty="0"/>
              <a:t> </a:t>
            </a:r>
            <a:r>
              <a:rPr lang="en-US" i="1" u="sng" dirty="0" err="1"/>
              <a:t>hemoliz</a:t>
            </a:r>
            <a:r>
              <a:rPr lang="en-US" i="1" u="sng" dirty="0"/>
              <a:t> </a:t>
            </a:r>
            <a:r>
              <a:rPr lang="en-US" i="1" u="sng" dirty="0" err="1"/>
              <a:t>interferans</a:t>
            </a:r>
            <a:r>
              <a:rPr lang="en-US" i="1" u="sng" dirty="0"/>
              <a:t> </a:t>
            </a:r>
            <a:r>
              <a:rPr lang="en-US" i="1" u="sng" dirty="0" err="1"/>
              <a:t>çalışmaları</a:t>
            </a:r>
            <a:r>
              <a:rPr lang="en-US" i="1" u="sng" dirty="0"/>
              <a:t> </a:t>
            </a:r>
            <a:r>
              <a:rPr lang="en-US" i="1" u="sng" dirty="0" err="1"/>
              <a:t>yapılmasının</a:t>
            </a:r>
            <a:r>
              <a:rPr lang="en-US" i="1" u="sng" dirty="0"/>
              <a:t> </a:t>
            </a:r>
            <a:r>
              <a:rPr lang="en-US" i="1" u="sng" dirty="0" err="1"/>
              <a:t>gerekliliğini</a:t>
            </a:r>
            <a:r>
              <a:rPr lang="en-US" i="1" u="sng" dirty="0"/>
              <a:t> </a:t>
            </a:r>
            <a:r>
              <a:rPr lang="en-US" i="1" u="sng" dirty="0" err="1"/>
              <a:t>vurgulamaktadır</a:t>
            </a:r>
            <a:r>
              <a:rPr lang="en-US" i="1" u="sng" dirty="0"/>
              <a:t>. </a:t>
            </a:r>
            <a:r>
              <a:rPr lang="en-US" i="1" dirty="0" err="1"/>
              <a:t>Çalışma</a:t>
            </a:r>
            <a:r>
              <a:rPr lang="tr-TR" i="1" dirty="0" err="1"/>
              <a:t>nın</a:t>
            </a:r>
            <a:r>
              <a:rPr lang="en-US" i="1" dirty="0"/>
              <a:t> </a:t>
            </a:r>
            <a:r>
              <a:rPr lang="en-US" i="1" dirty="0" err="1"/>
              <a:t>sonuçları</a:t>
            </a:r>
            <a:r>
              <a:rPr lang="en-US" i="1" dirty="0"/>
              <a:t>, </a:t>
            </a:r>
            <a:r>
              <a:rPr lang="en-US" i="1" dirty="0" err="1"/>
              <a:t>laboratuvarcıları</a:t>
            </a:r>
            <a:r>
              <a:rPr lang="en-US" i="1" dirty="0"/>
              <a:t>, </a:t>
            </a:r>
            <a:r>
              <a:rPr lang="en-US" i="1" dirty="0" err="1"/>
              <a:t>preanalitik</a:t>
            </a:r>
            <a:r>
              <a:rPr lang="en-US" i="1" dirty="0"/>
              <a:t> </a:t>
            </a:r>
            <a:r>
              <a:rPr lang="en-US" i="1" dirty="0" err="1"/>
              <a:t>faktörlere</a:t>
            </a:r>
            <a:r>
              <a:rPr lang="en-US" i="1" dirty="0"/>
              <a:t> </a:t>
            </a:r>
            <a:r>
              <a:rPr lang="en-US" i="1" dirty="0" err="1"/>
              <a:t>bağlı</a:t>
            </a:r>
            <a:r>
              <a:rPr lang="en-US" i="1" dirty="0"/>
              <a:t> </a:t>
            </a:r>
            <a:r>
              <a:rPr lang="tr-TR" i="1" dirty="0" err="1"/>
              <a:t>bias</a:t>
            </a:r>
            <a:r>
              <a:rPr lang="en-US" i="1" dirty="0"/>
              <a:t> </a:t>
            </a:r>
            <a:r>
              <a:rPr lang="en-US" i="1" dirty="0" err="1"/>
              <a:t>için</a:t>
            </a:r>
            <a:r>
              <a:rPr lang="en-US" i="1" dirty="0"/>
              <a:t> </a:t>
            </a:r>
            <a:r>
              <a:rPr lang="en-US" i="1" dirty="0" err="1"/>
              <a:t>tüm</a:t>
            </a:r>
            <a:r>
              <a:rPr lang="en-US" i="1" dirty="0"/>
              <a:t> </a:t>
            </a:r>
            <a:r>
              <a:rPr lang="tr-TR" i="1" dirty="0" err="1"/>
              <a:t>immunassay</a:t>
            </a:r>
            <a:r>
              <a:rPr lang="en-US" i="1" dirty="0"/>
              <a:t> </a:t>
            </a:r>
            <a:r>
              <a:rPr lang="en-US" i="1" dirty="0" err="1"/>
              <a:t>testler</a:t>
            </a:r>
            <a:r>
              <a:rPr lang="tr-TR" i="1" dirty="0" err="1"/>
              <a:t>ni</a:t>
            </a:r>
            <a:r>
              <a:rPr lang="tr-TR" i="1" dirty="0"/>
              <a:t> de</a:t>
            </a:r>
            <a:r>
              <a:rPr lang="en-US" i="1" dirty="0"/>
              <a:t> </a:t>
            </a:r>
            <a:r>
              <a:rPr lang="en-US" i="1" dirty="0" err="1"/>
              <a:t>kapsamlı</a:t>
            </a:r>
            <a:r>
              <a:rPr lang="en-US" i="1" dirty="0"/>
              <a:t> </a:t>
            </a:r>
            <a:r>
              <a:rPr lang="en-US" i="1" dirty="0" err="1"/>
              <a:t>bir</a:t>
            </a:r>
            <a:r>
              <a:rPr lang="en-US" i="1" dirty="0"/>
              <a:t> </a:t>
            </a:r>
            <a:r>
              <a:rPr lang="en-US" i="1" dirty="0" err="1"/>
              <a:t>şekilde</a:t>
            </a:r>
            <a:r>
              <a:rPr lang="en-US" i="1" dirty="0"/>
              <a:t> test </a:t>
            </a:r>
            <a:r>
              <a:rPr lang="en-US" i="1" dirty="0" err="1"/>
              <a:t>etmeye</a:t>
            </a:r>
            <a:r>
              <a:rPr lang="en-US" i="1" dirty="0"/>
              <a:t> </a:t>
            </a:r>
            <a:r>
              <a:rPr lang="en-US" i="1" dirty="0" err="1"/>
              <a:t>teşvik</a:t>
            </a:r>
            <a:r>
              <a:rPr lang="en-US" i="1" dirty="0"/>
              <a:t> </a:t>
            </a:r>
            <a:r>
              <a:rPr lang="en-US" i="1" dirty="0" err="1"/>
              <a:t>edeceğini</a:t>
            </a:r>
            <a:r>
              <a:rPr lang="en-US" i="1" dirty="0"/>
              <a:t> </a:t>
            </a:r>
            <a:r>
              <a:rPr lang="en-US" i="1" dirty="0" err="1"/>
              <a:t>umuyoruz</a:t>
            </a:r>
            <a:r>
              <a:rPr lang="en-US" i="1" dirty="0"/>
              <a:t>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02B8A40-24F6-4529-B74B-B2E083242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653" y="5418740"/>
            <a:ext cx="4270550" cy="9651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49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4F3029-BDCE-445C-9E43-9B4F6797DA48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6C396FF-461B-43EB-AE38-4E20A8B9ED09}"/>
              </a:ext>
            </a:extLst>
          </p:cNvPr>
          <p:cNvSpPr txBox="1"/>
          <p:nvPr/>
        </p:nvSpPr>
        <p:spPr>
          <a:xfrm>
            <a:off x="3733508" y="974121"/>
            <a:ext cx="472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HIL İndekslerinde Kalite Kontrol</a:t>
            </a:r>
            <a:endParaRPr lang="en-US" sz="24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730E0DD-C573-4F55-874A-30A1A52D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0" y="5635870"/>
            <a:ext cx="5993329" cy="107928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6C39296-1FBE-46AA-BF4C-24D441B8DC6B}"/>
              </a:ext>
            </a:extLst>
          </p:cNvPr>
          <p:cNvSpPr txBox="1"/>
          <p:nvPr/>
        </p:nvSpPr>
        <p:spPr>
          <a:xfrm>
            <a:off x="225207" y="1660213"/>
            <a:ext cx="400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HIL indekslerine QC programları uygulanmalıdır</a:t>
            </a:r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AA95D93-B38A-4610-A5C2-76B1619D3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0780"/>
            <a:ext cx="6096000" cy="26869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3EB0A9-0554-4421-A8EC-495981286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24516" r="13957" b="15968"/>
          <a:stretch/>
        </p:blipFill>
        <p:spPr bwMode="auto">
          <a:xfrm>
            <a:off x="6264265" y="4781704"/>
            <a:ext cx="5927735" cy="19334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317A728-58B2-48EE-A07F-EA3A48360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24441" r="73839" b="23692"/>
          <a:stretch/>
        </p:blipFill>
        <p:spPr bwMode="auto">
          <a:xfrm>
            <a:off x="5130851" y="26936"/>
            <a:ext cx="929321" cy="8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C09BD26C-2ECE-46C3-B46E-99D0A3FBF279}"/>
              </a:ext>
            </a:extLst>
          </p:cNvPr>
          <p:cNvSpPr txBox="1"/>
          <p:nvPr/>
        </p:nvSpPr>
        <p:spPr>
          <a:xfrm>
            <a:off x="7409116" y="1793602"/>
            <a:ext cx="3638032" cy="3046988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Ticari QC örnekleri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Maliyet?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 err="1"/>
              <a:t>Commutability</a:t>
            </a:r>
            <a:r>
              <a:rPr lang="tr-TR" dirty="0"/>
              <a:t>?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Az sayıda tedarikçi</a:t>
            </a: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 err="1"/>
              <a:t>In</a:t>
            </a:r>
            <a:r>
              <a:rPr lang="tr-TR" sz="2400" dirty="0"/>
              <a:t>-House QC örnekleri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Düşük maliyet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Hazırlaması kolay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 err="1"/>
              <a:t>Commutable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061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7CBFC18-1682-4DAD-AD09-C810654C2C8E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0CC27AA-5A2C-4CF4-AA75-7E23596530A7}"/>
              </a:ext>
            </a:extLst>
          </p:cNvPr>
          <p:cNvSpPr txBox="1"/>
          <p:nvPr/>
        </p:nvSpPr>
        <p:spPr>
          <a:xfrm>
            <a:off x="0" y="1155810"/>
            <a:ext cx="610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EFLM HIL İndekslerinde QC Yönetimini Tavsiye Ediyor</a:t>
            </a:r>
            <a:endParaRPr lang="en-US" sz="2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1FF088-395B-4642-B12D-C1FA5E897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24516" r="13957" b="15968"/>
          <a:stretch/>
        </p:blipFill>
        <p:spPr bwMode="auto">
          <a:xfrm>
            <a:off x="6752835" y="1202550"/>
            <a:ext cx="5186640" cy="19722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C69B2EE-EDE5-4E7C-9100-C1112DF32B76}"/>
              </a:ext>
            </a:extLst>
          </p:cNvPr>
          <p:cNvSpPr txBox="1"/>
          <p:nvPr/>
        </p:nvSpPr>
        <p:spPr>
          <a:xfrm>
            <a:off x="381837" y="2962537"/>
            <a:ext cx="5714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EFLM: </a:t>
            </a:r>
            <a:r>
              <a:rPr lang="tr-TR" sz="2400" dirty="0" err="1"/>
              <a:t>In-house</a:t>
            </a:r>
            <a:r>
              <a:rPr lang="tr-TR" sz="2400" dirty="0"/>
              <a:t> iç KK örnekleri hazırlanmalıdır.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Her bir indeks için en az 2 seviye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Günde 2 kere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Kayıt altına alınmalı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Diğer rutin İKK programları gibi değerlendirilip aksiyon alınmalı</a:t>
            </a:r>
            <a:endParaRPr lang="en-US" sz="240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78BBDF7-F65C-4D88-8D14-B53969D91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142" y="3305908"/>
            <a:ext cx="4770026" cy="3364781"/>
          </a:xfrm>
          <a:prstGeom prst="rect">
            <a:avLst/>
          </a:prstGeom>
        </p:spPr>
      </p:pic>
      <p:sp>
        <p:nvSpPr>
          <p:cNvPr id="11" name="Ok: Sağ 10">
            <a:extLst>
              <a:ext uri="{FF2B5EF4-FFF2-40B4-BE49-F238E27FC236}">
                <a16:creationId xmlns:a16="http://schemas.microsoft.com/office/drawing/2014/main" id="{9C670AAA-3D4E-49FA-AB0B-EBB83212862C}"/>
              </a:ext>
            </a:extLst>
          </p:cNvPr>
          <p:cNvSpPr/>
          <p:nvPr/>
        </p:nvSpPr>
        <p:spPr>
          <a:xfrm>
            <a:off x="3399183" y="5866598"/>
            <a:ext cx="3438939" cy="804090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Stabilite</a:t>
            </a:r>
            <a:r>
              <a:rPr lang="tr-TR" dirty="0">
                <a:solidFill>
                  <a:schemeClr val="tx1"/>
                </a:solidFill>
              </a:rPr>
              <a:t> sorunu yok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0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TBD – BD 2022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Preanalitik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Evre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Sempozyumu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23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Şubat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202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EFAD7AA-612A-428A-B3A3-3107B55324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HIL İndekslerine Yaklaşım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8934F2-54AF-4F20-831C-CD5238A86BFA}"/>
              </a:ext>
            </a:extLst>
          </p:cNvPr>
          <p:cNvSpPr txBox="1"/>
          <p:nvPr/>
        </p:nvSpPr>
        <p:spPr>
          <a:xfrm>
            <a:off x="3390900" y="1179941"/>
            <a:ext cx="54102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NORDIC 2014 projesi –NOKLUS-DKD</a:t>
            </a:r>
            <a:endParaRPr lang="en-US" sz="24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8540BDF-0C78-4577-B0FA-F27F50EC3BD9}"/>
              </a:ext>
            </a:extLst>
          </p:cNvPr>
          <p:cNvSpPr txBox="1"/>
          <p:nvPr/>
        </p:nvSpPr>
        <p:spPr>
          <a:xfrm>
            <a:off x="552659" y="2311121"/>
            <a:ext cx="554334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143 Laboratuvar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Yaygın üreticilerin sistemleri benzer şekilde etkileniyor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Eklenen </a:t>
            </a:r>
            <a:r>
              <a:rPr lang="tr-TR" sz="2000" dirty="0" err="1"/>
              <a:t>Hgb</a:t>
            </a:r>
            <a:r>
              <a:rPr lang="tr-TR" sz="2000" dirty="0"/>
              <a:t> ve ölçülen </a:t>
            </a:r>
            <a:r>
              <a:rPr lang="tr-TR" sz="2000" dirty="0" err="1"/>
              <a:t>hemoliz</a:t>
            </a:r>
            <a:r>
              <a:rPr lang="tr-TR" sz="2000" dirty="0"/>
              <a:t> şiddeti benzer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Elde edilen sonuçların benzerliğine rağmen laboratuvarlarca alınan aksiyonlar çok farklı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Pragmatik yaklaşım yaygın (direnç kırılıyor)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A8EB9EB-A6B8-41A6-9FE8-579557893F3B}"/>
              </a:ext>
            </a:extLst>
          </p:cNvPr>
          <p:cNvSpPr txBox="1"/>
          <p:nvPr/>
        </p:nvSpPr>
        <p:spPr>
          <a:xfrm>
            <a:off x="7013749" y="4435425"/>
            <a:ext cx="4260501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800" dirty="0"/>
              <a:t>SONUÇ: </a:t>
            </a:r>
            <a:r>
              <a:rPr lang="tr-TR" sz="2800" dirty="0" err="1"/>
              <a:t>Harmonizasyon</a:t>
            </a:r>
            <a:r>
              <a:rPr lang="tr-TR" sz="2800" dirty="0"/>
              <a:t> şart ve HIL indeksleri ile nasıl çalışılacağı standardize edilmeli</a:t>
            </a:r>
            <a:endParaRPr lang="en-US" sz="28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912114D-F790-4D1D-9AEC-A6D9D9DCA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749" y="2311120"/>
            <a:ext cx="4260501" cy="19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1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EDC3D52-D5F8-42E4-8650-D3CB047A03AC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D46F901-CCBF-431F-99DB-8F325CEA4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121" y="4260733"/>
            <a:ext cx="7885758" cy="251252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3A95210-EA9D-4B2E-B657-A30ABD75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054" y="1065125"/>
            <a:ext cx="6683891" cy="34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8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CC1D811-9BCD-494B-9572-9A53658F59DE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DEC66C9-8E71-4D55-814C-F4A2D4BEA7DC}"/>
              </a:ext>
            </a:extLst>
          </p:cNvPr>
          <p:cNvSpPr txBox="1"/>
          <p:nvPr/>
        </p:nvSpPr>
        <p:spPr>
          <a:xfrm>
            <a:off x="4875963" y="1117333"/>
            <a:ext cx="244007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EŞİK DEĞERLER</a:t>
            </a: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30628A-5777-4A70-AFAF-C3F132476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23314" r="11563" b="33729"/>
          <a:stretch/>
        </p:blipFill>
        <p:spPr bwMode="auto">
          <a:xfrm>
            <a:off x="231111" y="1828800"/>
            <a:ext cx="5864889" cy="206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818FF18-C1B6-4BC7-92B4-7B7A83200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09189"/>
            <a:ext cx="5993329" cy="19895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EF04DB6-8FBC-494D-9E3C-1329CC044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429" y="1828800"/>
            <a:ext cx="1866900" cy="467378"/>
          </a:xfrm>
          <a:prstGeom prst="rect">
            <a:avLst/>
          </a:prstGeom>
        </p:spPr>
      </p:pic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AFA16778-8F87-4170-9BA6-EC26C6BCD0F6}"/>
              </a:ext>
            </a:extLst>
          </p:cNvPr>
          <p:cNvCxnSpPr/>
          <p:nvPr/>
        </p:nvCxnSpPr>
        <p:spPr>
          <a:xfrm>
            <a:off x="7194620" y="3084844"/>
            <a:ext cx="35269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8F3667-4591-4654-B137-E596D1EFB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26667" r="20658" b="20439"/>
          <a:stretch/>
        </p:blipFill>
        <p:spPr bwMode="auto">
          <a:xfrm>
            <a:off x="313923" y="4794806"/>
            <a:ext cx="4562040" cy="177855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758C8DDE-FE14-4C8F-87D0-AE83CE9A2C95}"/>
              </a:ext>
            </a:extLst>
          </p:cNvPr>
          <p:cNvSpPr txBox="1"/>
          <p:nvPr/>
        </p:nvSpPr>
        <p:spPr>
          <a:xfrm>
            <a:off x="2475154" y="3979147"/>
            <a:ext cx="724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ÜRETİCİNİN BEYANLARI ???</a:t>
            </a:r>
            <a:endParaRPr lang="en-US" sz="2400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D486196-C4AF-4C55-8B07-230E92DF5455}"/>
              </a:ext>
            </a:extLst>
          </p:cNvPr>
          <p:cNvSpPr txBox="1"/>
          <p:nvPr/>
        </p:nvSpPr>
        <p:spPr>
          <a:xfrm>
            <a:off x="6095998" y="4576089"/>
            <a:ext cx="5620380" cy="2215991"/>
          </a:xfrm>
          <a:prstGeom prst="rect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 err="1"/>
              <a:t>Bias</a:t>
            </a:r>
            <a:r>
              <a:rPr lang="tr-TR" sz="2400" dirty="0"/>
              <a:t> kanıta dayalı değil (BV, RCV, </a:t>
            </a:r>
            <a:r>
              <a:rPr lang="tr-TR" sz="2400" dirty="0" err="1"/>
              <a:t>TEa</a:t>
            </a:r>
            <a:r>
              <a:rPr lang="tr-TR" sz="2400" dirty="0"/>
              <a:t>, Klinik önem </a:t>
            </a:r>
            <a:r>
              <a:rPr lang="tr-TR" sz="2400" dirty="0" err="1"/>
              <a:t>vb</a:t>
            </a:r>
            <a:r>
              <a:rPr lang="tr-TR" sz="2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Çoğu firma izin verilen </a:t>
            </a:r>
            <a:r>
              <a:rPr lang="tr-TR" sz="2400" dirty="0" err="1"/>
              <a:t>deviasyon</a:t>
            </a:r>
            <a:r>
              <a:rPr lang="tr-TR" sz="2400" dirty="0"/>
              <a:t> için %10 </a:t>
            </a:r>
            <a:r>
              <a:rPr lang="tr-TR" sz="2400" dirty="0" err="1"/>
              <a:t>bias</a:t>
            </a:r>
            <a:r>
              <a:rPr lang="tr-TR" sz="2400" dirty="0"/>
              <a:t> kullanır (veya 3SD)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/>
              <a:t>Tek bir eşik değer???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35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20AEC8A-46E0-492F-A496-ED5BAACC3424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FC05D4C-259C-429F-B19B-42F7D01F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1" y="1733857"/>
            <a:ext cx="5367496" cy="339028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EFDA3D3-E488-470F-B92C-5BD0D930C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564" y="1733855"/>
            <a:ext cx="5459009" cy="339028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B878014-DFBD-4071-BB52-C521EFD36C34}"/>
              </a:ext>
            </a:extLst>
          </p:cNvPr>
          <p:cNvSpPr txBox="1"/>
          <p:nvPr/>
        </p:nvSpPr>
        <p:spPr>
          <a:xfrm>
            <a:off x="1339456" y="1290576"/>
            <a:ext cx="336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%10 sınırı belki çok geniş…</a:t>
            </a:r>
            <a:endParaRPr lang="en-US" sz="2000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1D94977-26D8-49C5-9718-CDEB0475FED0}"/>
              </a:ext>
            </a:extLst>
          </p:cNvPr>
          <p:cNvSpPr txBox="1"/>
          <p:nvPr/>
        </p:nvSpPr>
        <p:spPr>
          <a:xfrm>
            <a:off x="7958621" y="1330280"/>
            <a:ext cx="439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%10 sınırı belki çok sıkı…</a:t>
            </a:r>
            <a:endParaRPr lang="en-US" sz="2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170A64E-FEB2-4D0D-BC4E-E9878A35C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809" y="5255292"/>
            <a:ext cx="9736382" cy="14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4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E2043C1-2F3F-46C2-A63D-D7267F49A698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225EE1-CE5E-444D-A76D-72C49D1D1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0952" r="2754"/>
          <a:stretch/>
        </p:blipFill>
        <p:spPr bwMode="auto">
          <a:xfrm>
            <a:off x="1" y="2476973"/>
            <a:ext cx="7646796" cy="436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4D6FB75-2C40-4FA5-81F8-C6AE5AB0682A}"/>
              </a:ext>
            </a:extLst>
          </p:cNvPr>
          <p:cNvSpPr txBox="1"/>
          <p:nvPr/>
        </p:nvSpPr>
        <p:spPr>
          <a:xfrm>
            <a:off x="102671" y="1349219"/>
            <a:ext cx="7112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70C0"/>
                </a:solidFill>
              </a:rPr>
              <a:t>Üreticilerin beyanları </a:t>
            </a:r>
            <a:r>
              <a:rPr lang="tr-TR" sz="2400" b="1" u="sng" dirty="0">
                <a:solidFill>
                  <a:srgbClr val="0070C0"/>
                </a:solidFill>
              </a:rPr>
              <a:t>genellikle</a:t>
            </a:r>
            <a:r>
              <a:rPr lang="tr-TR" sz="2400" b="1" dirty="0">
                <a:solidFill>
                  <a:srgbClr val="0070C0"/>
                </a:solidFill>
              </a:rPr>
              <a:t> laboratuvarda </a:t>
            </a:r>
            <a:r>
              <a:rPr lang="tr-TR" sz="2400" b="1" dirty="0" err="1">
                <a:solidFill>
                  <a:srgbClr val="0070C0"/>
                </a:solidFill>
              </a:rPr>
              <a:t>verifiye</a:t>
            </a:r>
            <a:r>
              <a:rPr lang="tr-TR" sz="2400" b="1" dirty="0">
                <a:solidFill>
                  <a:srgbClr val="0070C0"/>
                </a:solidFill>
              </a:rPr>
              <a:t> edilemez!!!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BD09C9E-9F5C-4681-945A-ED005CF105CC}"/>
              </a:ext>
            </a:extLst>
          </p:cNvPr>
          <p:cNvSpPr txBox="1"/>
          <p:nvPr/>
        </p:nvSpPr>
        <p:spPr>
          <a:xfrm>
            <a:off x="7907259" y="3643031"/>
            <a:ext cx="4109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Çalışma metodolojileri farklı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Hemolizi</a:t>
            </a:r>
            <a:r>
              <a:rPr lang="tr-TR" dirty="0"/>
              <a:t> taklit yöntemleri farklı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Analit</a:t>
            </a:r>
            <a:r>
              <a:rPr lang="tr-TR" dirty="0"/>
              <a:t> konsantrasyonları farklı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Kabul kriterleri farklı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9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A0CED5A-CE3A-473E-804E-073C012E8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21" y="1015533"/>
            <a:ext cx="10312571" cy="1166089"/>
          </a:xfrm>
        </p:spPr>
        <p:txBody>
          <a:bodyPr/>
          <a:lstStyle/>
          <a:p>
            <a:r>
              <a:rPr lang="tr-TR" dirty="0"/>
              <a:t>HIL indeksleri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748DFA-8A29-47E7-A5E7-70C9AC40C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121" y="2213027"/>
            <a:ext cx="5009584" cy="3274372"/>
          </a:xfrm>
        </p:spPr>
        <p:txBody>
          <a:bodyPr/>
          <a:lstStyle/>
          <a:p>
            <a:r>
              <a:rPr lang="tr-TR" dirty="0"/>
              <a:t>Numunede (serum/plazma) </a:t>
            </a:r>
            <a:r>
              <a:rPr lang="tr-TR" dirty="0" err="1"/>
              <a:t>spektrofotometrik</a:t>
            </a:r>
            <a:r>
              <a:rPr lang="tr-TR" dirty="0"/>
              <a:t> olarak tespit edilebilen </a:t>
            </a:r>
            <a:r>
              <a:rPr lang="tr-TR" b="1" dirty="0">
                <a:solidFill>
                  <a:schemeClr val="tx1"/>
                </a:solidFill>
                <a:highlight>
                  <a:srgbClr val="FF0000"/>
                </a:highlight>
              </a:rPr>
              <a:t>hemoglobin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b="1" dirty="0" err="1">
                <a:solidFill>
                  <a:schemeClr val="tx1"/>
                </a:solidFill>
                <a:highlight>
                  <a:srgbClr val="FFFF00"/>
                </a:highlight>
              </a:rPr>
              <a:t>bilirubin</a:t>
            </a:r>
            <a:r>
              <a:rPr lang="tr-TR" dirty="0">
                <a:solidFill>
                  <a:schemeClr val="tx1"/>
                </a:solidFill>
              </a:rPr>
              <a:t> ve </a:t>
            </a:r>
            <a:r>
              <a:rPr lang="tr-TR" b="1" dirty="0">
                <a:solidFill>
                  <a:schemeClr val="tx1"/>
                </a:solidFill>
                <a:highlight>
                  <a:srgbClr val="C0C0C0"/>
                </a:highlight>
              </a:rPr>
              <a:t>bulanıklığın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/>
              <a:t>semi-kantitatif tahmini olup numune kalitesini değerlendirmek için </a:t>
            </a:r>
            <a:r>
              <a:rPr lang="tr-TR" dirty="0" err="1"/>
              <a:t>ordinal</a:t>
            </a:r>
            <a:r>
              <a:rPr lang="tr-TR" dirty="0"/>
              <a:t> yada konsantrasyon birimleri olarak ifade edilen belirteçlerdir.</a:t>
            </a:r>
            <a:endParaRPr lang="en-US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C33D59C-02B3-426D-AE4D-7556296AE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7164" y="2341564"/>
            <a:ext cx="5068574" cy="3274372"/>
          </a:xfrm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İnterferans</a:t>
            </a:r>
            <a:r>
              <a:rPr lang="tr-TR" b="1" dirty="0">
                <a:solidFill>
                  <a:srgbClr val="FF0000"/>
                </a:solidFill>
              </a:rPr>
              <a:t>: </a:t>
            </a:r>
            <a:r>
              <a:rPr lang="tr-TR" dirty="0">
                <a:solidFill>
                  <a:schemeClr val="tx1"/>
                </a:solidFill>
              </a:rPr>
              <a:t>Ölçülen </a:t>
            </a:r>
            <a:r>
              <a:rPr lang="tr-TR" dirty="0" err="1">
                <a:solidFill>
                  <a:schemeClr val="tx1"/>
                </a:solidFill>
              </a:rPr>
              <a:t>analitin</a:t>
            </a:r>
            <a:r>
              <a:rPr lang="tr-TR" dirty="0">
                <a:solidFill>
                  <a:schemeClr val="tx1"/>
                </a:solidFill>
              </a:rPr>
              <a:t> konsantrasyonunda </a:t>
            </a:r>
            <a:r>
              <a:rPr lang="tr-TR" u="sng" dirty="0">
                <a:solidFill>
                  <a:schemeClr val="tx1"/>
                </a:solidFill>
              </a:rPr>
              <a:t>klinik olarak anlamlı </a:t>
            </a:r>
            <a:r>
              <a:rPr lang="tr-TR" dirty="0" err="1">
                <a:solidFill>
                  <a:schemeClr val="tx1"/>
                </a:solidFill>
              </a:rPr>
              <a:t>bias’a</a:t>
            </a:r>
            <a:r>
              <a:rPr lang="tr-TR" dirty="0">
                <a:solidFill>
                  <a:schemeClr val="tx1"/>
                </a:solidFill>
              </a:rPr>
              <a:t> neden olan durumdur. Numunenin bir özelliği yada içerisindeki başka bir bileşenin etkisiyle meydana gelir.</a:t>
            </a:r>
          </a:p>
          <a:p>
            <a:r>
              <a:rPr lang="tr-TR" b="1" dirty="0" err="1">
                <a:solidFill>
                  <a:srgbClr val="FF0000"/>
                </a:solidFill>
              </a:rPr>
              <a:t>İnterfere</a:t>
            </a:r>
            <a:r>
              <a:rPr lang="tr-TR" b="1" dirty="0">
                <a:solidFill>
                  <a:srgbClr val="FF0000"/>
                </a:solidFill>
              </a:rPr>
              <a:t> edici: </a:t>
            </a:r>
            <a:r>
              <a:rPr lang="tr-TR" dirty="0">
                <a:solidFill>
                  <a:schemeClr val="tx1"/>
                </a:solidFill>
              </a:rPr>
              <a:t>Çapraz </a:t>
            </a:r>
            <a:r>
              <a:rPr lang="tr-TR" dirty="0" err="1">
                <a:solidFill>
                  <a:schemeClr val="tx1"/>
                </a:solidFill>
              </a:rPr>
              <a:t>reaktivite</a:t>
            </a:r>
            <a:r>
              <a:rPr lang="tr-TR" dirty="0">
                <a:solidFill>
                  <a:schemeClr val="tx1"/>
                </a:solidFill>
              </a:rPr>
              <a:t> veya başka yollarla bir testin beklenen sonucunu değiştiren madde veya matris.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03ACFCE-B0A6-4DFA-B424-1AD4885D0026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A8CEC18-49E9-4DD7-A377-923A95B02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13" y="5248998"/>
            <a:ext cx="4693600" cy="73387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78424FB-3765-4F3F-BF81-8811C1D72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1" t="4975" r="2324"/>
          <a:stretch/>
        </p:blipFill>
        <p:spPr>
          <a:xfrm>
            <a:off x="9461780" y="5284089"/>
            <a:ext cx="2469823" cy="15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8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EFAD7AA-612A-428A-B3A3-3107B55324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0993E45-8EDA-4D97-BBFF-EEC878F011E8}"/>
              </a:ext>
            </a:extLst>
          </p:cNvPr>
          <p:cNvSpPr txBox="1"/>
          <p:nvPr/>
        </p:nvSpPr>
        <p:spPr>
          <a:xfrm>
            <a:off x="3076469" y="1130533"/>
            <a:ext cx="6039061" cy="461665"/>
          </a:xfrm>
          <a:prstGeom prst="rect">
            <a:avLst/>
          </a:prstGeom>
          <a:solidFill>
            <a:srgbClr val="00B0F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/>
              <a:t>HIL indeks verilerini nasıl doğrulamalıyız?</a:t>
            </a:r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747F2E-D66A-41E8-BB83-014B38E61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6917" r="77264" b="25992"/>
          <a:stretch/>
        </p:blipFill>
        <p:spPr bwMode="auto">
          <a:xfrm>
            <a:off x="1678286" y="1007088"/>
            <a:ext cx="1103131" cy="125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9040DED-A7ED-49A5-BF2D-BA6468ABAAA9}"/>
              </a:ext>
            </a:extLst>
          </p:cNvPr>
          <p:cNvSpPr txBox="1"/>
          <p:nvPr/>
        </p:nvSpPr>
        <p:spPr>
          <a:xfrm>
            <a:off x="586947" y="2236557"/>
            <a:ext cx="328581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sz="2400" dirty="0"/>
              <a:t>Basamak-TARAMA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 err="1"/>
              <a:t>İnterferanın</a:t>
            </a:r>
            <a:r>
              <a:rPr lang="tr-TR" dirty="0"/>
              <a:t> </a:t>
            </a:r>
            <a:r>
              <a:rPr lang="tr-TR" dirty="0" err="1">
                <a:highlight>
                  <a:srgbClr val="00FFFF"/>
                </a:highlight>
              </a:rPr>
              <a:t>max</a:t>
            </a:r>
            <a:r>
              <a:rPr lang="tr-TR" dirty="0">
                <a:highlight>
                  <a:srgbClr val="00FFFF"/>
                </a:highlight>
              </a:rPr>
              <a:t> konsantrasyondaki </a:t>
            </a:r>
            <a:r>
              <a:rPr lang="tr-TR" dirty="0"/>
              <a:t>etkisini test et.</a:t>
            </a:r>
          </a:p>
          <a:p>
            <a:pPr lvl="1"/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 err="1">
                <a:highlight>
                  <a:srgbClr val="00FFFF"/>
                </a:highlight>
              </a:rPr>
              <a:t>Analitin</a:t>
            </a:r>
            <a:r>
              <a:rPr lang="tr-TR" dirty="0">
                <a:highlight>
                  <a:srgbClr val="00FFFF"/>
                </a:highlight>
              </a:rPr>
              <a:t> en az iki farklı  konsantrasyonundaki </a:t>
            </a:r>
            <a:r>
              <a:rPr lang="tr-TR" dirty="0"/>
              <a:t>etkiyi test et (klinik karar noktasına yakın).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8903FCA-0A55-4BAB-9D47-D6A31F52D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20957" r="65714" b="-1186"/>
          <a:stretch/>
        </p:blipFill>
        <p:spPr bwMode="auto">
          <a:xfrm>
            <a:off x="5142646" y="2497987"/>
            <a:ext cx="1906706" cy="288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6CF4505F-EE8D-4FF3-BE8A-7AFED62F6758}"/>
              </a:ext>
            </a:extLst>
          </p:cNvPr>
          <p:cNvSpPr txBox="1"/>
          <p:nvPr/>
        </p:nvSpPr>
        <p:spPr>
          <a:xfrm>
            <a:off x="7970654" y="2407806"/>
            <a:ext cx="39829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2. Basamak-DOZ CEVAP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Tarama çalışmasında </a:t>
            </a:r>
            <a:r>
              <a:rPr lang="tr-TR" dirty="0" err="1"/>
              <a:t>interferanın</a:t>
            </a:r>
            <a:r>
              <a:rPr lang="tr-TR" dirty="0"/>
              <a:t> </a:t>
            </a:r>
            <a:r>
              <a:rPr lang="tr-TR" dirty="0" err="1"/>
              <a:t>max</a:t>
            </a:r>
            <a:r>
              <a:rPr lang="tr-TR" dirty="0"/>
              <a:t> konsantrasyonu için klinik anlamlı </a:t>
            </a:r>
            <a:r>
              <a:rPr lang="tr-TR" dirty="0" err="1"/>
              <a:t>bias</a:t>
            </a:r>
            <a:r>
              <a:rPr lang="tr-TR" dirty="0"/>
              <a:t> </a:t>
            </a:r>
            <a:r>
              <a:rPr lang="tr-TR" dirty="0" err="1"/>
              <a:t>gözlemlerlersek</a:t>
            </a:r>
            <a:r>
              <a:rPr lang="tr-TR" dirty="0"/>
              <a:t> </a:t>
            </a:r>
            <a:r>
              <a:rPr lang="tr-TR" dirty="0">
                <a:highlight>
                  <a:srgbClr val="00FFFF"/>
                </a:highlight>
              </a:rPr>
              <a:t>doz-cevap analizi </a:t>
            </a:r>
            <a:r>
              <a:rPr lang="tr-TR" dirty="0"/>
              <a:t>yapılmalıdır.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 err="1">
                <a:highlight>
                  <a:srgbClr val="00FFFF"/>
                </a:highlight>
              </a:rPr>
              <a:t>Analitin</a:t>
            </a:r>
            <a:r>
              <a:rPr lang="tr-TR" dirty="0">
                <a:highlight>
                  <a:srgbClr val="00FFFF"/>
                </a:highlight>
              </a:rPr>
              <a:t> en az iki farklı  konsantrasyonunda ve </a:t>
            </a:r>
            <a:r>
              <a:rPr lang="tr-TR" dirty="0" err="1">
                <a:highlight>
                  <a:srgbClr val="00FFFF"/>
                </a:highlight>
              </a:rPr>
              <a:t>interferanın</a:t>
            </a:r>
            <a:r>
              <a:rPr lang="tr-TR" dirty="0">
                <a:highlight>
                  <a:srgbClr val="00FFFF"/>
                </a:highlight>
              </a:rPr>
              <a:t> 5 farklı konsantrasyonunda</a:t>
            </a: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8E343843-04D6-4E5C-898F-BBA3CEEC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7" y="5356998"/>
            <a:ext cx="4226212" cy="148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4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TBD – BD 2022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Preanalitik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Evre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Sempozyumu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23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Şubat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202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EFAD7AA-612A-428A-B3A3-3107B55324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HIL İndekslerine Yaklaşım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9B64FBB-765D-46AA-B79D-EE4103C9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6" y="1179942"/>
            <a:ext cx="4284694" cy="56780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BD05C62-6E41-4A52-9C60-DDACFBAD5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103" y="5905318"/>
            <a:ext cx="3406391" cy="85718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35DED00-1C03-4629-A19A-AD82A528E3E4}"/>
              </a:ext>
            </a:extLst>
          </p:cNvPr>
          <p:cNvSpPr txBox="1"/>
          <p:nvPr/>
        </p:nvSpPr>
        <p:spPr>
          <a:xfrm>
            <a:off x="4732774" y="3185327"/>
            <a:ext cx="7264958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Serum </a:t>
            </a:r>
            <a:r>
              <a:rPr lang="tr-TR" sz="2400" dirty="0" err="1"/>
              <a:t>havuzu</a:t>
            </a:r>
            <a:r>
              <a:rPr lang="tr-TR" sz="2400" dirty="0" err="1">
                <a:sym typeface="Wingdings" panose="05000000000000000000" pitchFamily="2" charset="2"/>
              </a:rPr>
              <a:t>HemolizatİnterferogramCut-off</a:t>
            </a:r>
            <a:r>
              <a:rPr lang="tr-TR" sz="2400" dirty="0">
                <a:sym typeface="Wingdings" panose="05000000000000000000" pitchFamily="2" charset="2"/>
              </a:rPr>
              <a:t> </a:t>
            </a:r>
            <a:r>
              <a:rPr lang="tr-TR" sz="2400" dirty="0" err="1">
                <a:sym typeface="Wingdings" panose="05000000000000000000" pitchFamily="2" charset="2"/>
              </a:rPr>
              <a:t>SeçimiUzman</a:t>
            </a:r>
            <a:r>
              <a:rPr lang="tr-TR" sz="2400" dirty="0">
                <a:sym typeface="Wingdings" panose="05000000000000000000" pitchFamily="2" charset="2"/>
              </a:rPr>
              <a:t> görüşü(EFLM WG-PRE )</a:t>
            </a:r>
            <a:r>
              <a:rPr lang="tr-TR" sz="2400" dirty="0" err="1">
                <a:sym typeface="Wingdings" panose="05000000000000000000" pitchFamily="2" charset="2"/>
              </a:rPr>
              <a:t>LIS’e</a:t>
            </a:r>
            <a:r>
              <a:rPr lang="tr-TR" sz="2400" dirty="0">
                <a:sym typeface="Wingdings" panose="05000000000000000000" pitchFamily="2" charset="2"/>
              </a:rPr>
              <a:t> uygulama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7730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BF01415-2B1D-4D7C-8403-3EE77180A3BD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725301A-2566-40F9-AA92-BE69CD30A9D4}"/>
              </a:ext>
            </a:extLst>
          </p:cNvPr>
          <p:cNvSpPr txBox="1"/>
          <p:nvPr/>
        </p:nvSpPr>
        <p:spPr>
          <a:xfrm>
            <a:off x="2342941" y="1051290"/>
            <a:ext cx="7506118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RAPORLAMAK yada RAPORLAMAMAK</a:t>
            </a:r>
          </a:p>
          <a:p>
            <a:pPr algn="ctr"/>
            <a:r>
              <a:rPr lang="tr-TR" sz="2000" dirty="0"/>
              <a:t>-EŞİK DEĞERLER-</a:t>
            </a:r>
            <a:endParaRPr lang="en-US" sz="20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E00BE13-C726-4E45-9ED1-1AEE23E6C718}"/>
              </a:ext>
            </a:extLst>
          </p:cNvPr>
          <p:cNvSpPr txBox="1"/>
          <p:nvPr/>
        </p:nvSpPr>
        <p:spPr>
          <a:xfrm>
            <a:off x="102671" y="1819063"/>
            <a:ext cx="1198665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tr-TR" sz="2000" dirty="0"/>
              <a:t>K</a:t>
            </a:r>
            <a:r>
              <a:rPr lang="en-US" sz="2000" dirty="0" err="1"/>
              <a:t>aliteli</a:t>
            </a:r>
            <a:r>
              <a:rPr lang="en-US" sz="2000" dirty="0"/>
              <a:t> </a:t>
            </a:r>
            <a:r>
              <a:rPr lang="en-US" sz="2000" dirty="0" err="1"/>
              <a:t>laboratuvar</a:t>
            </a:r>
            <a:r>
              <a:rPr lang="en-US" sz="2000" dirty="0"/>
              <a:t> </a:t>
            </a:r>
            <a:r>
              <a:rPr lang="en-US" sz="2000" dirty="0" err="1"/>
              <a:t>verileri</a:t>
            </a:r>
            <a:r>
              <a:rPr lang="en-US" sz="2000" dirty="0"/>
              <a:t> </a:t>
            </a:r>
            <a:r>
              <a:rPr lang="en-US" sz="2000" dirty="0" err="1"/>
              <a:t>üretme</a:t>
            </a:r>
            <a:r>
              <a:rPr lang="en-US" sz="2000" dirty="0"/>
              <a:t> </a:t>
            </a:r>
            <a:r>
              <a:rPr lang="en-US" sz="2000" dirty="0" err="1"/>
              <a:t>ihtiyacı</a:t>
            </a:r>
            <a:r>
              <a:rPr lang="en-US" sz="2000" dirty="0"/>
              <a:t> </a:t>
            </a:r>
            <a:r>
              <a:rPr lang="en-US" sz="2000" dirty="0" err="1"/>
              <a:t>ile</a:t>
            </a:r>
            <a:r>
              <a:rPr lang="en-US" sz="2000" dirty="0"/>
              <a:t> test </a:t>
            </a:r>
            <a:r>
              <a:rPr lang="en-US" sz="2000" dirty="0" err="1"/>
              <a:t>sonuçlarını</a:t>
            </a:r>
            <a:r>
              <a:rPr lang="en-US" sz="2000" dirty="0"/>
              <a:t> </a:t>
            </a:r>
            <a:r>
              <a:rPr lang="tr-TR" sz="2000" dirty="0"/>
              <a:t>raporlamanın</a:t>
            </a:r>
            <a:r>
              <a:rPr lang="en-US" sz="2000" dirty="0"/>
              <a:t> </a:t>
            </a:r>
            <a:r>
              <a:rPr lang="en-US" sz="2000" dirty="0" err="1"/>
              <a:t>klinik</a:t>
            </a:r>
            <a:r>
              <a:rPr lang="en-US" sz="2000" dirty="0"/>
              <a:t> </a:t>
            </a:r>
            <a:r>
              <a:rPr lang="en-US" sz="2000" dirty="0" err="1"/>
              <a:t>aciliyeti</a:t>
            </a:r>
            <a:r>
              <a:rPr lang="en-US" sz="2000" dirty="0"/>
              <a:t> </a:t>
            </a:r>
            <a:r>
              <a:rPr lang="en-US" sz="2000" dirty="0" err="1"/>
              <a:t>arasında</a:t>
            </a:r>
            <a:r>
              <a:rPr lang="en-US" sz="2000" dirty="0"/>
              <a:t> </a:t>
            </a:r>
            <a:r>
              <a:rPr lang="en-US" sz="2000" dirty="0" err="1"/>
              <a:t>denge</a:t>
            </a:r>
            <a:r>
              <a:rPr lang="en-US" sz="2000" dirty="0"/>
              <a:t> </a:t>
            </a:r>
            <a:r>
              <a:rPr lang="en-US" sz="2000" dirty="0" err="1"/>
              <a:t>kurmaya</a:t>
            </a:r>
            <a:r>
              <a:rPr lang="en-US" sz="2000" dirty="0"/>
              <a:t> </a:t>
            </a:r>
            <a:r>
              <a:rPr lang="en-US" sz="2000" dirty="0" err="1"/>
              <a:t>çalışmak</a:t>
            </a:r>
            <a:r>
              <a:rPr lang="en-US" sz="2000" dirty="0"/>
              <a:t>.</a:t>
            </a:r>
            <a:r>
              <a:rPr lang="tr-TR" sz="2000" dirty="0"/>
              <a:t> WG-PRE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İndeks</a:t>
            </a:r>
            <a:r>
              <a:rPr lang="en-US" sz="2000" dirty="0"/>
              <a:t> </a:t>
            </a:r>
            <a:r>
              <a:rPr lang="en-US" sz="2000" dirty="0" err="1"/>
              <a:t>değeri</a:t>
            </a:r>
            <a:r>
              <a:rPr lang="en-US" sz="2000" dirty="0"/>
              <a:t> </a:t>
            </a:r>
            <a:r>
              <a:rPr lang="en-US" sz="2000" u="sng" dirty="0" err="1"/>
              <a:t>analitik</a:t>
            </a:r>
            <a:r>
              <a:rPr lang="en-US" sz="2000" u="sng" dirty="0"/>
              <a:t> </a:t>
            </a:r>
            <a:r>
              <a:rPr lang="en-US" sz="2000" u="sng" dirty="0" err="1"/>
              <a:t>olarak</a:t>
            </a:r>
            <a:r>
              <a:rPr lang="en-US" sz="2000" u="sng" dirty="0"/>
              <a:t> </a:t>
            </a:r>
            <a:r>
              <a:rPr lang="en-US" sz="2000" u="sng" dirty="0" err="1"/>
              <a:t>anlamlı</a:t>
            </a:r>
            <a:r>
              <a:rPr lang="en-US" sz="2000" u="sng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tr-TR" sz="2000" dirty="0" err="1"/>
              <a:t>bias</a:t>
            </a:r>
            <a:r>
              <a:rPr lang="en-US" sz="2000" dirty="0"/>
              <a:t> </a:t>
            </a:r>
            <a:r>
              <a:rPr lang="en-US" sz="2000" dirty="0" err="1"/>
              <a:t>oluşturmadığında</a:t>
            </a:r>
            <a:r>
              <a:rPr lang="en-US" sz="2000" dirty="0"/>
              <a:t> </a:t>
            </a:r>
            <a:r>
              <a:rPr lang="en-US" sz="2000" dirty="0" err="1"/>
              <a:t>sonuçlar</a:t>
            </a:r>
            <a:r>
              <a:rPr lang="en-US" sz="2000" dirty="0"/>
              <a:t> </a:t>
            </a:r>
            <a:r>
              <a:rPr lang="tr-TR" sz="2000" dirty="0"/>
              <a:t>raporlanabilir. </a:t>
            </a:r>
            <a:r>
              <a:rPr lang="tr-TR" sz="2000" dirty="0">
                <a:highlight>
                  <a:srgbClr val="FFFF00"/>
                </a:highlight>
              </a:rPr>
              <a:t>ONAY</a:t>
            </a:r>
          </a:p>
          <a:p>
            <a:pPr algn="ctr"/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İndeks değeri</a:t>
            </a:r>
            <a:r>
              <a:rPr lang="en-US" sz="2000" dirty="0"/>
              <a:t>, </a:t>
            </a:r>
            <a:r>
              <a:rPr lang="en-US" sz="2000" dirty="0" err="1"/>
              <a:t>analitik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klinik</a:t>
            </a:r>
            <a:r>
              <a:rPr lang="en-US" sz="2000" dirty="0"/>
              <a:t> </a:t>
            </a:r>
            <a:r>
              <a:rPr lang="en-US" sz="2000" dirty="0" err="1"/>
              <a:t>anlamlı</a:t>
            </a:r>
            <a:r>
              <a:rPr lang="en-US" sz="2000" dirty="0"/>
              <a:t> </a:t>
            </a:r>
            <a:r>
              <a:rPr lang="tr-TR" sz="2000" dirty="0" err="1"/>
              <a:t>bias</a:t>
            </a:r>
            <a:r>
              <a:rPr lang="en-US" sz="2000" dirty="0"/>
              <a:t> </a:t>
            </a:r>
            <a:r>
              <a:rPr lang="en-US" sz="2000" dirty="0" err="1"/>
              <a:t>arasındaki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aralıktaki</a:t>
            </a:r>
            <a:r>
              <a:rPr lang="en-US" sz="2000" dirty="0"/>
              <a:t> </a:t>
            </a:r>
            <a:r>
              <a:rPr lang="en-US" sz="2000" dirty="0" err="1"/>
              <a:t>analit</a:t>
            </a:r>
            <a:r>
              <a:rPr lang="en-US" sz="2000" dirty="0"/>
              <a:t> </a:t>
            </a:r>
            <a:r>
              <a:rPr lang="en-US" sz="2000" dirty="0" err="1"/>
              <a:t>varyasyonu</a:t>
            </a:r>
            <a:r>
              <a:rPr lang="en-US" sz="2000" dirty="0"/>
              <a:t> </a:t>
            </a:r>
            <a:r>
              <a:rPr lang="en-US" sz="2000" dirty="0" err="1"/>
              <a:t>ile</a:t>
            </a:r>
            <a:r>
              <a:rPr lang="en-US" sz="2000" dirty="0"/>
              <a:t> </a:t>
            </a:r>
            <a:r>
              <a:rPr lang="en-US" sz="2000" dirty="0" err="1"/>
              <a:t>ilişkilendirildiğinde</a:t>
            </a:r>
            <a:r>
              <a:rPr lang="en-US" sz="2000" dirty="0"/>
              <a:t> (</a:t>
            </a:r>
            <a:r>
              <a:rPr lang="en-US" sz="2000" dirty="0" err="1"/>
              <a:t>yani</a:t>
            </a:r>
            <a:r>
              <a:rPr lang="en-US" sz="2000" dirty="0"/>
              <a:t> </a:t>
            </a:r>
            <a:r>
              <a:rPr lang="en-US" sz="2000" dirty="0" err="1"/>
              <a:t>varyasyon</a:t>
            </a:r>
            <a:r>
              <a:rPr lang="en-US" sz="2000" dirty="0"/>
              <a:t>, RCV </a:t>
            </a:r>
            <a:r>
              <a:rPr lang="en-US" sz="2000" dirty="0" err="1"/>
              <a:t>aşmaz</a:t>
            </a:r>
            <a:r>
              <a:rPr lang="en-US" sz="2000" dirty="0"/>
              <a:t>), </a:t>
            </a:r>
            <a:r>
              <a:rPr lang="en-US" sz="2000" dirty="0" err="1"/>
              <a:t>hemolize</a:t>
            </a:r>
            <a:r>
              <a:rPr lang="en-US" sz="2000" dirty="0"/>
              <a:t> </a:t>
            </a:r>
            <a:r>
              <a:rPr lang="en-US" sz="2000" dirty="0" err="1"/>
              <a:t>duyarlı</a:t>
            </a:r>
            <a:r>
              <a:rPr lang="en-US" sz="2000" dirty="0"/>
              <a:t> </a:t>
            </a:r>
            <a:r>
              <a:rPr lang="en-US" sz="2000" dirty="0" err="1"/>
              <a:t>testlerin</a:t>
            </a:r>
            <a:r>
              <a:rPr lang="en-US" sz="2000" dirty="0"/>
              <a:t> </a:t>
            </a:r>
            <a:r>
              <a:rPr lang="en-US" sz="2000" dirty="0" err="1"/>
              <a:t>sonuçları</a:t>
            </a:r>
            <a:r>
              <a:rPr lang="en-US" sz="2000" dirty="0"/>
              <a:t>, </a:t>
            </a:r>
            <a:r>
              <a:rPr lang="tr-TR" sz="2000" dirty="0"/>
              <a:t>sonucun </a:t>
            </a:r>
            <a:r>
              <a:rPr lang="en-US" sz="2000" dirty="0" err="1"/>
              <a:t>potansiyel</a:t>
            </a:r>
            <a:r>
              <a:rPr lang="en-US" sz="2000" dirty="0"/>
              <a:t> </a:t>
            </a:r>
            <a:r>
              <a:rPr lang="en-US" sz="2000" dirty="0" err="1"/>
              <a:t>olarak</a:t>
            </a:r>
            <a:r>
              <a:rPr lang="en-US" sz="2000" dirty="0"/>
              <a:t> </a:t>
            </a:r>
            <a:r>
              <a:rPr lang="tr-TR" sz="2000" dirty="0"/>
              <a:t>değişebileceği</a:t>
            </a:r>
            <a:r>
              <a:rPr lang="en-US" sz="2000" dirty="0"/>
              <a:t> </a:t>
            </a:r>
            <a:r>
              <a:rPr lang="en-US" sz="2000" dirty="0" err="1"/>
              <a:t>yönü</a:t>
            </a:r>
            <a:r>
              <a:rPr lang="en-US" sz="2000" dirty="0"/>
              <a:t> </a:t>
            </a:r>
            <a:r>
              <a:rPr lang="en-US" sz="2000" dirty="0" err="1"/>
              <a:t>açıklayan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tr-TR" sz="2000" dirty="0"/>
              <a:t>yeni </a:t>
            </a:r>
            <a:r>
              <a:rPr lang="en-US" sz="2000" dirty="0" err="1"/>
              <a:t>örnek</a:t>
            </a:r>
            <a:r>
              <a:rPr lang="en-US" sz="2000" dirty="0"/>
              <a:t> </a:t>
            </a:r>
            <a:r>
              <a:rPr lang="tr-TR" sz="2000" dirty="0"/>
              <a:t>alımı</a:t>
            </a:r>
            <a:r>
              <a:rPr lang="en-US" sz="2000" dirty="0"/>
              <a:t> </a:t>
            </a:r>
            <a:r>
              <a:rPr lang="en-US" sz="2000" dirty="0" err="1"/>
              <a:t>ihtiyacını</a:t>
            </a:r>
            <a:r>
              <a:rPr lang="en-US" sz="2000" dirty="0"/>
              <a:t> </a:t>
            </a:r>
            <a:r>
              <a:rPr lang="en-US" sz="2000" dirty="0" err="1"/>
              <a:t>düşündüren</a:t>
            </a:r>
            <a:r>
              <a:rPr lang="en-US" sz="2000" dirty="0"/>
              <a:t> </a:t>
            </a:r>
            <a:r>
              <a:rPr lang="en-US" sz="2000" dirty="0" err="1"/>
              <a:t>yorum</a:t>
            </a:r>
            <a:r>
              <a:rPr lang="tr-TR" sz="2000" dirty="0"/>
              <a:t> ile raporlanabilir. </a:t>
            </a:r>
            <a:r>
              <a:rPr lang="tr-TR" sz="2000" dirty="0">
                <a:highlight>
                  <a:srgbClr val="FFFF00"/>
                </a:highlight>
              </a:rPr>
              <a:t>YORUM İLE ONAY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İndeks değeri klinik olarak anlamlı </a:t>
            </a:r>
            <a:r>
              <a:rPr lang="tr-TR" sz="2000" dirty="0" err="1"/>
              <a:t>biası</a:t>
            </a:r>
            <a:r>
              <a:rPr lang="tr-TR" sz="2000" dirty="0"/>
              <a:t> aşan </a:t>
            </a:r>
            <a:r>
              <a:rPr lang="tr-TR" sz="2000" dirty="0" err="1"/>
              <a:t>analit</a:t>
            </a:r>
            <a:r>
              <a:rPr lang="tr-TR" sz="2000" dirty="0"/>
              <a:t> varyasyonu ile ilişkili olduğunda (yani, varyasyon </a:t>
            </a:r>
            <a:r>
              <a:rPr lang="tr-TR" sz="2000" dirty="0" err="1"/>
              <a:t>RCV'yi</a:t>
            </a:r>
            <a:r>
              <a:rPr lang="tr-TR" sz="2000" dirty="0"/>
              <a:t> aşıyor), </a:t>
            </a:r>
            <a:r>
              <a:rPr lang="tr-TR" sz="2000" u="sng" dirty="0" err="1"/>
              <a:t>hemolize</a:t>
            </a:r>
            <a:r>
              <a:rPr lang="tr-TR" sz="2000" u="sng" dirty="0"/>
              <a:t> duyarlı testlerin sonuçları raporlanmamalı </a:t>
            </a:r>
            <a:r>
              <a:rPr lang="tr-TR" sz="2000" dirty="0"/>
              <a:t>ve bunun yerine, numune </a:t>
            </a:r>
            <a:r>
              <a:rPr lang="tr-TR" sz="2000" dirty="0" err="1"/>
              <a:t>preanalitik</a:t>
            </a:r>
            <a:r>
              <a:rPr lang="tr-TR" sz="2000" dirty="0"/>
              <a:t> olarak uygun olmadığı için etkilenen sonuçların raporlanamayacağı yorumu yapılmalıdır. </a:t>
            </a:r>
            <a:r>
              <a:rPr lang="tr-TR" sz="2000" dirty="0">
                <a:highlight>
                  <a:srgbClr val="FFFF00"/>
                </a:highlight>
              </a:rPr>
              <a:t>KISMİ ONAY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000" dirty="0"/>
              <a:t>İndeks değeri, kritik eşik değeri aştığında (</a:t>
            </a:r>
            <a:r>
              <a:rPr lang="tr-TR" sz="2000" dirty="0" err="1"/>
              <a:t>Hgb</a:t>
            </a:r>
            <a:r>
              <a:rPr lang="tr-TR" sz="2000" dirty="0"/>
              <a:t> için 10 g/L) tüm test sonuçları yorum eşliğinde </a:t>
            </a:r>
            <a:r>
              <a:rPr lang="tr-TR" sz="2000" dirty="0" err="1"/>
              <a:t>red</a:t>
            </a:r>
            <a:r>
              <a:rPr lang="tr-TR" sz="2000" dirty="0"/>
              <a:t> edilir. Yeni numune istenir. </a:t>
            </a:r>
            <a:r>
              <a:rPr lang="tr-TR" sz="2000" dirty="0">
                <a:highlight>
                  <a:srgbClr val="FF0000"/>
                </a:highlight>
              </a:rPr>
              <a:t>RED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tr-TR" sz="20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 sz="2000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64907B0B-2C98-48F1-8247-AA8BAC889852}"/>
              </a:ext>
            </a:extLst>
          </p:cNvPr>
          <p:cNvSpPr/>
          <p:nvPr/>
        </p:nvSpPr>
        <p:spPr>
          <a:xfrm>
            <a:off x="232787" y="1819063"/>
            <a:ext cx="11726426" cy="7938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87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A65F942-1EC6-404F-B839-34458AB50A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20A8DF3-7F8C-49E0-B6E1-6B444084A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1" y="1054010"/>
            <a:ext cx="11986657" cy="570848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710A9BC-3CC6-42DD-A334-FD5FEE437A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5" t="13543" r="55989" b="73987"/>
          <a:stretch/>
        </p:blipFill>
        <p:spPr>
          <a:xfrm>
            <a:off x="102671" y="1054010"/>
            <a:ext cx="3225521" cy="8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54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TBD – BD 2022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Preanalitik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Evre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Sempozyumu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23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Şubat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202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EFAD7AA-612A-428A-B3A3-3107B55324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HIL İndekslerine Yaklaşım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C6E1DA1-E68E-41E9-8B38-35EB9BA16D56}"/>
              </a:ext>
            </a:extLst>
          </p:cNvPr>
          <p:cNvSpPr txBox="1"/>
          <p:nvPr/>
        </p:nvSpPr>
        <p:spPr>
          <a:xfrm>
            <a:off x="1510603" y="1543964"/>
            <a:ext cx="3074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PRAGMATİK YAKLAŞIM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D6F4AC7-0931-4033-BED4-5E233793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1139"/>
            <a:ext cx="6096002" cy="135786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894BBE2-C3B3-4F98-B7E0-12E1A3C33686}"/>
              </a:ext>
            </a:extLst>
          </p:cNvPr>
          <p:cNvSpPr txBox="1"/>
          <p:nvPr/>
        </p:nvSpPr>
        <p:spPr>
          <a:xfrm>
            <a:off x="102671" y="3637503"/>
            <a:ext cx="5993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i="1" dirty="0"/>
              <a:t>Etkilenmiş sonuçları rapor etmemek yerine uygun bir yorumla bildirmek tercih edilmelidir.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i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Sonuç kalitesi mi klinik sonuç mu? Gecikme ve sonuçları???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Analitik performans mı hasta odaklı olmak mı?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E1070A3-CFE7-49D5-B12F-7C4AE2638EFF}"/>
              </a:ext>
            </a:extLst>
          </p:cNvPr>
          <p:cNvSpPr txBox="1"/>
          <p:nvPr/>
        </p:nvSpPr>
        <p:spPr>
          <a:xfrm>
            <a:off x="6368695" y="2071139"/>
            <a:ext cx="5184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Test niçin istendi?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Klinik soru nedir?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Hastanın durumu?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Acil tıbbi karar ihtiyacı?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Numune alımında zorluklar?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Yeni numune alınabilecek mi?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Doğruluğa ne kadar ihtiyaç var?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Hasta için en iyi karar nedir?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20EF28-C697-4598-8B9C-2515E5D36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9" t="46246" r="2954" b="24347"/>
          <a:stretch/>
        </p:blipFill>
        <p:spPr bwMode="auto">
          <a:xfrm>
            <a:off x="9547099" y="1117333"/>
            <a:ext cx="2542230" cy="151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21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EFAD7AA-612A-428A-B3A3-3107B55324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83F6D96-33BE-4DB8-BF9C-32944E28FACE}"/>
              </a:ext>
            </a:extLst>
          </p:cNvPr>
          <p:cNvSpPr txBox="1"/>
          <p:nvPr/>
        </p:nvSpPr>
        <p:spPr>
          <a:xfrm>
            <a:off x="422031" y="1477108"/>
            <a:ext cx="5673969" cy="33239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/>
              <a:t>OLGU-1: Küçük Hücreli Akciğer CA</a:t>
            </a:r>
          </a:p>
          <a:p>
            <a:endParaRPr lang="tr-TR" sz="2400" dirty="0"/>
          </a:p>
          <a:p>
            <a:r>
              <a:rPr lang="tr-TR" dirty="0"/>
              <a:t>Nöron Spesifik </a:t>
            </a:r>
            <a:r>
              <a:rPr lang="tr-TR" dirty="0" err="1"/>
              <a:t>Enolaz</a:t>
            </a:r>
            <a:r>
              <a:rPr lang="tr-TR" dirty="0"/>
              <a:t> – Tümör belirteci </a:t>
            </a:r>
            <a:r>
              <a:rPr lang="tr-TR" dirty="0">
                <a:sym typeface="Wingdings" panose="05000000000000000000" pitchFamily="2" charset="2"/>
              </a:rPr>
              <a:t> Tedavi izlemi</a:t>
            </a:r>
          </a:p>
          <a:p>
            <a:r>
              <a:rPr lang="tr-TR" dirty="0">
                <a:sym typeface="Wingdings" panose="05000000000000000000" pitchFamily="2" charset="2"/>
              </a:rPr>
              <a:t>RBC içinde yüksek NSE </a:t>
            </a:r>
            <a:r>
              <a:rPr lang="tr-TR" dirty="0" err="1">
                <a:sym typeface="Wingdings" panose="05000000000000000000" pitchFamily="2" charset="2"/>
              </a:rPr>
              <a:t>hemolizde</a:t>
            </a:r>
            <a:r>
              <a:rPr lang="tr-TR" dirty="0">
                <a:sym typeface="Wingdings" panose="05000000000000000000" pitchFamily="2" charset="2"/>
              </a:rPr>
              <a:t> +++</a:t>
            </a:r>
          </a:p>
          <a:p>
            <a:r>
              <a:rPr lang="tr-TR" dirty="0">
                <a:sym typeface="Wingdings" panose="05000000000000000000" pitchFamily="2" charset="2"/>
              </a:rPr>
              <a:t>Hasta KT/RT sonrası NSE: 6,5 </a:t>
            </a:r>
            <a:r>
              <a:rPr lang="tr-TR" dirty="0" err="1">
                <a:sym typeface="Wingdings" panose="05000000000000000000" pitchFamily="2" charset="2"/>
              </a:rPr>
              <a:t>ug</a:t>
            </a:r>
            <a:r>
              <a:rPr lang="tr-TR" dirty="0">
                <a:sym typeface="Wingdings" panose="05000000000000000000" pitchFamily="2" charset="2"/>
              </a:rPr>
              <a:t>/L (&lt;18,9 </a:t>
            </a:r>
            <a:r>
              <a:rPr lang="tr-TR" dirty="0" err="1">
                <a:sym typeface="Wingdings" panose="05000000000000000000" pitchFamily="2" charset="2"/>
              </a:rPr>
              <a:t>ug</a:t>
            </a:r>
            <a:r>
              <a:rPr lang="tr-TR" dirty="0">
                <a:sym typeface="Wingdings" panose="05000000000000000000" pitchFamily="2" charset="2"/>
              </a:rPr>
              <a:t>/L)</a:t>
            </a:r>
          </a:p>
          <a:p>
            <a:r>
              <a:rPr lang="tr-TR" dirty="0">
                <a:sym typeface="Wingdings" panose="05000000000000000000" pitchFamily="2" charset="2"/>
              </a:rPr>
              <a:t>----------------------------------------------</a:t>
            </a:r>
          </a:p>
          <a:p>
            <a:endParaRPr lang="tr-T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>
                <a:highlight>
                  <a:srgbClr val="FFFF00"/>
                </a:highlight>
                <a:sym typeface="Wingdings" panose="05000000000000000000" pitchFamily="2" charset="2"/>
              </a:rPr>
              <a:t>2 ay sonra kontrol NSE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>
                <a:highlight>
                  <a:srgbClr val="FFFF00"/>
                </a:highlight>
                <a:sym typeface="Wingdings" panose="05000000000000000000" pitchFamily="2" charset="2"/>
              </a:rPr>
              <a:t>Serum </a:t>
            </a:r>
            <a:r>
              <a:rPr lang="tr-TR" dirty="0" err="1">
                <a:highlight>
                  <a:srgbClr val="FFFF00"/>
                </a:highlight>
                <a:sym typeface="Wingdings" panose="05000000000000000000" pitchFamily="2" charset="2"/>
              </a:rPr>
              <a:t>hemolizli</a:t>
            </a:r>
            <a:endParaRPr lang="tr-TR" dirty="0">
              <a:highlight>
                <a:srgbClr val="FFFF00"/>
              </a:highlight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>
                <a:highlight>
                  <a:srgbClr val="FFFF00"/>
                </a:highlight>
                <a:sym typeface="Wingdings" panose="05000000000000000000" pitchFamily="2" charset="2"/>
              </a:rPr>
              <a:t>NSE: 23,2 </a:t>
            </a:r>
            <a:r>
              <a:rPr lang="tr-TR" dirty="0" err="1">
                <a:highlight>
                  <a:srgbClr val="FFFF00"/>
                </a:highlight>
                <a:sym typeface="Wingdings" panose="05000000000000000000" pitchFamily="2" charset="2"/>
              </a:rPr>
              <a:t>ug</a:t>
            </a:r>
            <a:r>
              <a:rPr lang="tr-TR" dirty="0">
                <a:highlight>
                  <a:srgbClr val="FFFF00"/>
                </a:highlight>
                <a:sym typeface="Wingdings" panose="05000000000000000000" pitchFamily="2" charset="2"/>
              </a:rPr>
              <a:t>/L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1D3D3AA-3A12-41C7-945F-292AD9BA0C95}"/>
              </a:ext>
            </a:extLst>
          </p:cNvPr>
          <p:cNvSpPr txBox="1"/>
          <p:nvPr/>
        </p:nvSpPr>
        <p:spPr>
          <a:xfrm>
            <a:off x="753627" y="5286800"/>
            <a:ext cx="427054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Bu sonucu raporlar mıydınız?</a:t>
            </a:r>
            <a:endParaRPr lang="en-US" sz="24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C3ED93E-DECD-4556-90D8-D44267078858}"/>
              </a:ext>
            </a:extLst>
          </p:cNvPr>
          <p:cNvSpPr txBox="1"/>
          <p:nvPr/>
        </p:nvSpPr>
        <p:spPr>
          <a:xfrm>
            <a:off x="6546061" y="1477108"/>
            <a:ext cx="4830216" cy="36009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OLGU-2: AMI</a:t>
            </a:r>
          </a:p>
          <a:p>
            <a:pPr algn="ctr"/>
            <a:endParaRPr lang="tr-TR" sz="2400" dirty="0"/>
          </a:p>
          <a:p>
            <a:r>
              <a:rPr lang="tr-TR" dirty="0" err="1"/>
              <a:t>Hs-cTnI</a:t>
            </a:r>
            <a:r>
              <a:rPr lang="tr-TR" dirty="0"/>
              <a:t> – MI belirteci</a:t>
            </a:r>
          </a:p>
          <a:p>
            <a:r>
              <a:rPr lang="tr-TR" dirty="0"/>
              <a:t>-----------------------------------------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AMI şüphesi olan hasta acil servisten </a:t>
            </a:r>
            <a:r>
              <a:rPr lang="tr-TR" dirty="0" err="1"/>
              <a:t>troponin</a:t>
            </a:r>
            <a:r>
              <a:rPr lang="tr-TR" dirty="0"/>
              <a:t> istemi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Hemolizli</a:t>
            </a:r>
            <a:r>
              <a:rPr lang="tr-TR" dirty="0"/>
              <a:t> numunede negatif </a:t>
            </a:r>
            <a:r>
              <a:rPr lang="tr-TR" dirty="0" err="1"/>
              <a:t>interferans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>
                <a:highlight>
                  <a:srgbClr val="FFFF00"/>
                </a:highlight>
              </a:rPr>
              <a:t>Troponin</a:t>
            </a:r>
            <a:r>
              <a:rPr lang="tr-TR" dirty="0">
                <a:highlight>
                  <a:srgbClr val="FFFF00"/>
                </a:highlight>
              </a:rPr>
              <a:t> </a:t>
            </a:r>
            <a:r>
              <a:rPr lang="tr-TR" dirty="0" err="1">
                <a:highlight>
                  <a:srgbClr val="FFFF00"/>
                </a:highlight>
              </a:rPr>
              <a:t>hemolizli</a:t>
            </a:r>
            <a:r>
              <a:rPr lang="tr-TR" dirty="0">
                <a:highlight>
                  <a:srgbClr val="FFFF00"/>
                </a:highlight>
              </a:rPr>
              <a:t> hasta numunesinde: 1230 </a:t>
            </a:r>
            <a:r>
              <a:rPr lang="tr-TR" dirty="0" err="1">
                <a:highlight>
                  <a:srgbClr val="FFFF00"/>
                </a:highlight>
              </a:rPr>
              <a:t>ng</a:t>
            </a:r>
            <a:r>
              <a:rPr lang="tr-TR" dirty="0">
                <a:highlight>
                  <a:srgbClr val="FFFF00"/>
                </a:highlight>
              </a:rPr>
              <a:t>/L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99th </a:t>
            </a:r>
            <a:r>
              <a:rPr lang="tr-TR" dirty="0" err="1"/>
              <a:t>ref</a:t>
            </a:r>
            <a:r>
              <a:rPr lang="tr-TR" dirty="0"/>
              <a:t>. değ: 19,8 </a:t>
            </a:r>
            <a:r>
              <a:rPr lang="tr-TR" dirty="0" err="1"/>
              <a:t>ng</a:t>
            </a:r>
            <a:r>
              <a:rPr lang="tr-TR" dirty="0"/>
              <a:t>/L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D47E442-4AE1-4751-98FA-E8383025530D}"/>
              </a:ext>
            </a:extLst>
          </p:cNvPr>
          <p:cNvSpPr txBox="1"/>
          <p:nvPr/>
        </p:nvSpPr>
        <p:spPr>
          <a:xfrm>
            <a:off x="6825895" y="5277560"/>
            <a:ext cx="427054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Bu sonucu raporlar mıydınız?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4546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EFAD7AA-612A-428A-B3A3-3107B55324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D41D709-BA9D-408E-B8C9-EB1ADDF26626}"/>
              </a:ext>
            </a:extLst>
          </p:cNvPr>
          <p:cNvSpPr txBox="1"/>
          <p:nvPr/>
        </p:nvSpPr>
        <p:spPr>
          <a:xfrm>
            <a:off x="1850571" y="1114875"/>
            <a:ext cx="8490857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/>
              <a:t>İkterik</a:t>
            </a:r>
            <a:r>
              <a:rPr lang="tr-TR" sz="2400" dirty="0"/>
              <a:t> ve </a:t>
            </a:r>
            <a:r>
              <a:rPr lang="tr-TR" sz="2400" dirty="0" err="1"/>
              <a:t>Lipemik</a:t>
            </a:r>
            <a:r>
              <a:rPr lang="tr-TR" sz="2400" dirty="0"/>
              <a:t> </a:t>
            </a:r>
            <a:r>
              <a:rPr lang="tr-TR" sz="2400" dirty="0" err="1"/>
              <a:t>İnterferans</a:t>
            </a:r>
            <a:r>
              <a:rPr lang="tr-TR" sz="2400" dirty="0"/>
              <a:t> Nasıl Muamele Edilmeli Eşik Değer Bağlamında</a:t>
            </a:r>
            <a:endParaRPr lang="en-US" sz="24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4158605-88DF-4431-B5C5-2462FA5E5E16}"/>
              </a:ext>
            </a:extLst>
          </p:cNvPr>
          <p:cNvSpPr txBox="1"/>
          <p:nvPr/>
        </p:nvSpPr>
        <p:spPr>
          <a:xfrm>
            <a:off x="1055077" y="2552281"/>
            <a:ext cx="4329840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İKTERİK NUMUNE</a:t>
            </a:r>
          </a:p>
          <a:p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DİLÜSYON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FARKLI YÖNTEM İLE ÇALIŞMA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DÜZELTME FAKTÖRÜ (</a:t>
            </a:r>
            <a:r>
              <a:rPr lang="tr-TR" dirty="0" err="1"/>
              <a:t>interference</a:t>
            </a:r>
            <a:r>
              <a:rPr lang="tr-TR" dirty="0"/>
              <a:t> </a:t>
            </a:r>
            <a:r>
              <a:rPr lang="tr-TR" dirty="0" err="1"/>
              <a:t>free</a:t>
            </a:r>
            <a:r>
              <a:rPr lang="tr-TR" dirty="0"/>
              <a:t>)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F409E34-2CA4-4C1A-AA8D-6804C5AF3EB3}"/>
              </a:ext>
            </a:extLst>
          </p:cNvPr>
          <p:cNvSpPr txBox="1"/>
          <p:nvPr/>
        </p:nvSpPr>
        <p:spPr>
          <a:xfrm>
            <a:off x="6807085" y="2552281"/>
            <a:ext cx="4329840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LİPEMİK NUMUNE</a:t>
            </a:r>
          </a:p>
          <a:p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YÜKSEK HIZLI SANTRİFÜJ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ULTRA SANTRİFÜJ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LİPİD ÇÖKTÜRÜCÜ AJANLAR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3EEC11-A8E1-40F5-99B6-5C4599967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3" t="22494" r="16016" b="13786"/>
          <a:stretch/>
        </p:blipFill>
        <p:spPr bwMode="auto">
          <a:xfrm>
            <a:off x="1055076" y="4860605"/>
            <a:ext cx="4329840" cy="18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9FED04-73B6-43BE-93B4-5D1DEEC5B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6933" r="14203" b="18887"/>
          <a:stretch/>
        </p:blipFill>
        <p:spPr bwMode="auto">
          <a:xfrm>
            <a:off x="6807085" y="4583606"/>
            <a:ext cx="4329838" cy="213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241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EFAD7AA-612A-428A-B3A3-3107B55324C2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BBE6851-B350-4C27-8CB0-B86A673E9FE4}"/>
              </a:ext>
            </a:extLst>
          </p:cNvPr>
          <p:cNvSpPr txBox="1"/>
          <p:nvPr/>
        </p:nvSpPr>
        <p:spPr>
          <a:xfrm>
            <a:off x="231111" y="1426866"/>
            <a:ext cx="118582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SONUÇ</a:t>
            </a:r>
          </a:p>
          <a:p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HIL </a:t>
            </a:r>
            <a:r>
              <a:rPr lang="tr-TR" dirty="0" err="1"/>
              <a:t>interferansları</a:t>
            </a:r>
            <a:r>
              <a:rPr lang="tr-TR" dirty="0"/>
              <a:t> sonuç güvenilirliğini ciddi şekilde etkilemektedir.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HIL indeksi </a:t>
            </a:r>
            <a:r>
              <a:rPr lang="tr-TR" dirty="0" err="1"/>
              <a:t>interferans</a:t>
            </a:r>
            <a:r>
              <a:rPr lang="tr-TR" dirty="0"/>
              <a:t> tespitinde güvenilir bir araçtır.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Üretici beyanlarının </a:t>
            </a:r>
            <a:r>
              <a:rPr lang="tr-TR" dirty="0" err="1"/>
              <a:t>verifikasyonu</a:t>
            </a:r>
            <a:r>
              <a:rPr lang="tr-TR" dirty="0"/>
              <a:t> şiddetle önerilmektedir.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Eşik değerler her laboratuvar tarafından belirlenmelidir.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İyi numune kalitesi = DAHA İYİ HASTA BAKIMI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/>
              <a:t>GELECEKTE;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/>
              <a:t>HIL testlerinin </a:t>
            </a:r>
            <a:r>
              <a:rPr lang="tr-TR" dirty="0" err="1"/>
              <a:t>harmonizasyonu</a:t>
            </a: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dirty="0" err="1"/>
              <a:t>İnterferansa</a:t>
            </a:r>
            <a:r>
              <a:rPr lang="tr-TR" dirty="0"/>
              <a:t> maruz kalan numunelerin yönetimi için sistematik rehberlerin geliştirilmesi ve uygulanması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1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D1B76CE-F540-4EB4-AF9C-16B38DC52AB1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FCA66656-58C9-464A-9B92-633D03068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32997"/>
              </p:ext>
            </p:extLst>
          </p:nvPr>
        </p:nvGraphicFramePr>
        <p:xfrm>
          <a:off x="1194062" y="1072858"/>
          <a:ext cx="9803876" cy="272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id="{3E090F2B-8520-4DE7-9F62-59BCC1ACD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9853" y="3877068"/>
            <a:ext cx="2469822" cy="144907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56C02CB-202C-40C9-B707-E957DDB1F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9073" y="3877068"/>
            <a:ext cx="2309566" cy="137130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E50DA28-E447-4682-AFC6-0C80BD0C93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126" y="3877068"/>
            <a:ext cx="2251021" cy="1371305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89BA9B56-7B43-4CA9-B576-2C1F3C1F1774}"/>
              </a:ext>
            </a:extLst>
          </p:cNvPr>
          <p:cNvSpPr txBox="1"/>
          <p:nvPr/>
        </p:nvSpPr>
        <p:spPr>
          <a:xfrm>
            <a:off x="2229853" y="5618375"/>
            <a:ext cx="2309566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dirty="0"/>
              <a:t>H</a:t>
            </a:r>
            <a:r>
              <a:rPr lang="en-US" sz="1400" dirty="0" err="1"/>
              <a:t>emoglobin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hücre</a:t>
            </a:r>
            <a:r>
              <a:rPr lang="en-US" sz="1400" dirty="0"/>
              <a:t> </a:t>
            </a:r>
            <a:r>
              <a:rPr lang="en-US" sz="1400" dirty="0" err="1"/>
              <a:t>içi</a:t>
            </a:r>
            <a:r>
              <a:rPr lang="en-US" sz="1400" dirty="0"/>
              <a:t> </a:t>
            </a:r>
            <a:r>
              <a:rPr lang="en-US" sz="1400" dirty="0" err="1"/>
              <a:t>içeriği</a:t>
            </a:r>
            <a:r>
              <a:rPr lang="en-US" sz="1400" dirty="0"/>
              <a:t> </a:t>
            </a:r>
            <a:r>
              <a:rPr lang="en-US" sz="1400" dirty="0" err="1"/>
              <a:t>hücrelerden</a:t>
            </a:r>
            <a:r>
              <a:rPr lang="en-US" sz="1400" dirty="0"/>
              <a:t> </a:t>
            </a:r>
            <a:r>
              <a:rPr lang="en-US" sz="1400" dirty="0" err="1"/>
              <a:t>serbest</a:t>
            </a:r>
            <a:r>
              <a:rPr lang="en-US" sz="1400" dirty="0"/>
              <a:t> </a:t>
            </a:r>
            <a:r>
              <a:rPr lang="en-US" sz="1400" dirty="0" err="1"/>
              <a:t>bırakan</a:t>
            </a:r>
            <a:r>
              <a:rPr lang="en-US" sz="1400" dirty="0"/>
              <a:t> </a:t>
            </a:r>
            <a:r>
              <a:rPr lang="en-US" sz="1400" dirty="0" err="1"/>
              <a:t>kandaki</a:t>
            </a:r>
            <a:r>
              <a:rPr lang="en-US" sz="1400" dirty="0"/>
              <a:t> </a:t>
            </a:r>
            <a:r>
              <a:rPr lang="en-US" sz="1400" dirty="0" err="1"/>
              <a:t>eritrositlerin</a:t>
            </a:r>
            <a:r>
              <a:rPr lang="en-US" sz="1400" dirty="0"/>
              <a:t> </a:t>
            </a:r>
            <a:r>
              <a:rPr lang="en-US" sz="1400" dirty="0" err="1"/>
              <a:t>parçalanması</a:t>
            </a:r>
            <a:endParaRPr lang="en-US" sz="1400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71A1358-24E6-4E21-9253-8E4E55836B31}"/>
              </a:ext>
            </a:extLst>
          </p:cNvPr>
          <p:cNvSpPr txBox="1"/>
          <p:nvPr/>
        </p:nvSpPr>
        <p:spPr>
          <a:xfrm>
            <a:off x="4949073" y="5726096"/>
            <a:ext cx="2309566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dirty="0"/>
              <a:t>S</a:t>
            </a:r>
            <a:r>
              <a:rPr lang="en-US" sz="1400" dirty="0" err="1"/>
              <a:t>arılık</a:t>
            </a:r>
            <a:r>
              <a:rPr lang="en-US" sz="1400" dirty="0"/>
              <a:t> - </a:t>
            </a:r>
            <a:r>
              <a:rPr lang="en-US" sz="1400" dirty="0" err="1"/>
              <a:t>artan</a:t>
            </a:r>
            <a:r>
              <a:rPr lang="en-US" sz="1400" dirty="0"/>
              <a:t> bilirubin </a:t>
            </a:r>
            <a:r>
              <a:rPr lang="en-US" sz="1400" dirty="0" err="1"/>
              <a:t>konsantrasyonundan</a:t>
            </a:r>
            <a:r>
              <a:rPr lang="en-US" sz="1400" dirty="0"/>
              <a:t> </a:t>
            </a:r>
            <a:r>
              <a:rPr lang="en-US" sz="1400" dirty="0" err="1"/>
              <a:t>kaynaklanan</a:t>
            </a:r>
            <a:r>
              <a:rPr lang="en-US" sz="1400" dirty="0"/>
              <a:t> </a:t>
            </a:r>
            <a:r>
              <a:rPr lang="en-US" sz="1400" dirty="0" err="1"/>
              <a:t>sarı</a:t>
            </a:r>
            <a:r>
              <a:rPr lang="en-US" sz="1400" dirty="0"/>
              <a:t> </a:t>
            </a:r>
            <a:r>
              <a:rPr lang="en-US" sz="1400" dirty="0" err="1"/>
              <a:t>bir</a:t>
            </a:r>
            <a:r>
              <a:rPr lang="en-US" sz="1400" dirty="0"/>
              <a:t> </a:t>
            </a:r>
            <a:r>
              <a:rPr lang="en-US" sz="1400" dirty="0" err="1"/>
              <a:t>renk</a:t>
            </a:r>
            <a:r>
              <a:rPr lang="en-US" sz="1400" dirty="0"/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4DAB81A-E0F1-4F27-95DA-86D7F0BB7F46}"/>
              </a:ext>
            </a:extLst>
          </p:cNvPr>
          <p:cNvSpPr txBox="1"/>
          <p:nvPr/>
        </p:nvSpPr>
        <p:spPr>
          <a:xfrm>
            <a:off x="7711125" y="5409017"/>
            <a:ext cx="2251021" cy="138499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1400" dirty="0"/>
              <a:t>K</a:t>
            </a:r>
            <a:r>
              <a:rPr lang="en-US" sz="1400" dirty="0" err="1"/>
              <a:t>andaki</a:t>
            </a:r>
            <a:r>
              <a:rPr lang="en-US" sz="1400" dirty="0"/>
              <a:t> lipid </a:t>
            </a:r>
            <a:r>
              <a:rPr lang="en-US" sz="1400" dirty="0" err="1"/>
              <a:t>seviyelerinin</a:t>
            </a:r>
            <a:r>
              <a:rPr lang="en-US" sz="1400" dirty="0"/>
              <a:t> </a:t>
            </a:r>
            <a:r>
              <a:rPr lang="en-US" sz="1400" dirty="0" err="1"/>
              <a:t>numunenin</a:t>
            </a:r>
            <a:r>
              <a:rPr lang="en-US" sz="1400" dirty="0"/>
              <a:t> </a:t>
            </a:r>
            <a:r>
              <a:rPr lang="en-US" sz="1400" dirty="0" err="1"/>
              <a:t>sütlü</a:t>
            </a:r>
            <a:r>
              <a:rPr lang="en-US" sz="1400" dirty="0"/>
              <a:t> </a:t>
            </a:r>
            <a:r>
              <a:rPr lang="en-US" sz="1400" dirty="0" err="1"/>
              <a:t>veya</a:t>
            </a:r>
            <a:r>
              <a:rPr lang="en-US" sz="1400" dirty="0"/>
              <a:t> </a:t>
            </a:r>
            <a:r>
              <a:rPr lang="en-US" sz="1400" dirty="0" err="1"/>
              <a:t>bulanık</a:t>
            </a:r>
            <a:r>
              <a:rPr lang="en-US" sz="1400" dirty="0"/>
              <a:t> </a:t>
            </a:r>
            <a:r>
              <a:rPr lang="en-US" sz="1400" dirty="0" err="1"/>
              <a:t>görünmesine</a:t>
            </a:r>
            <a:r>
              <a:rPr lang="en-US" sz="1400" dirty="0"/>
              <a:t> </a:t>
            </a:r>
            <a:r>
              <a:rPr lang="en-US" sz="1400" dirty="0" err="1"/>
              <a:t>neden</a:t>
            </a:r>
            <a:r>
              <a:rPr lang="en-US" sz="1400" dirty="0"/>
              <a:t> </a:t>
            </a:r>
            <a:r>
              <a:rPr lang="en-US" sz="1400" dirty="0" err="1"/>
              <a:t>olacak</a:t>
            </a:r>
            <a:r>
              <a:rPr lang="en-US" sz="1400" dirty="0"/>
              <a:t> </a:t>
            </a:r>
            <a:r>
              <a:rPr lang="en-US" sz="1400" dirty="0" err="1"/>
              <a:t>kadar</a:t>
            </a:r>
            <a:r>
              <a:rPr lang="en-US" sz="1400" dirty="0"/>
              <a:t> </a:t>
            </a:r>
            <a:r>
              <a:rPr lang="en-US" sz="1400" dirty="0" err="1"/>
              <a:t>yükseldiği</a:t>
            </a:r>
            <a:r>
              <a:rPr lang="en-US" sz="1400" dirty="0"/>
              <a:t> durum.</a:t>
            </a:r>
          </a:p>
        </p:txBody>
      </p:sp>
    </p:spTree>
    <p:extLst>
      <p:ext uri="{BB962C8B-B14F-4D97-AF65-F5344CB8AC3E}">
        <p14:creationId xmlns:p14="http://schemas.microsoft.com/office/powerpoint/2010/main" val="307951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5A7C615-A43C-4BDD-82A7-B4BDACBE5B4F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6D76EB-02DA-4ED0-B667-339AC2C3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10" y="1137312"/>
            <a:ext cx="955085" cy="1037421"/>
          </a:xfrm>
          <a:prstGeom prst="rect">
            <a:avLst/>
          </a:prstGeom>
        </p:spPr>
      </p:pic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8B47EA45-479D-4ED7-A7D6-3BAAFEABF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300618"/>
              </p:ext>
            </p:extLst>
          </p:nvPr>
        </p:nvGraphicFramePr>
        <p:xfrm>
          <a:off x="-164518" y="2086999"/>
          <a:ext cx="3912125" cy="3157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9" name="Grup 18">
            <a:extLst>
              <a:ext uri="{FF2B5EF4-FFF2-40B4-BE49-F238E27FC236}">
                <a16:creationId xmlns:a16="http://schemas.microsoft.com/office/drawing/2014/main" id="{04852EBF-044E-481E-B091-13CCA175446E}"/>
              </a:ext>
            </a:extLst>
          </p:cNvPr>
          <p:cNvGrpSpPr/>
          <p:nvPr/>
        </p:nvGrpSpPr>
        <p:grpSpPr>
          <a:xfrm>
            <a:off x="4336261" y="2105846"/>
            <a:ext cx="599942" cy="3157594"/>
            <a:chOff x="475404" y="-1"/>
            <a:chExt cx="599942" cy="3157594"/>
          </a:xfrm>
          <a:solidFill>
            <a:srgbClr val="00B0F0"/>
          </a:solidFill>
        </p:grpSpPr>
        <p:sp>
          <p:nvSpPr>
            <p:cNvPr id="32" name="Dikdörtgen 31">
              <a:extLst>
                <a:ext uri="{FF2B5EF4-FFF2-40B4-BE49-F238E27FC236}">
                  <a16:creationId xmlns:a16="http://schemas.microsoft.com/office/drawing/2014/main" id="{BC6E1A08-54A4-4B78-B55D-13A020E5A67D}"/>
                </a:ext>
              </a:extLst>
            </p:cNvPr>
            <p:cNvSpPr/>
            <p:nvPr/>
          </p:nvSpPr>
          <p:spPr>
            <a:xfrm rot="16200000">
              <a:off x="-803422" y="1278825"/>
              <a:ext cx="3157594" cy="599942"/>
            </a:xfrm>
            <a:prstGeom prst="rect">
              <a:avLst/>
            </a:prstGeo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3" name="Metin kutusu 32">
              <a:extLst>
                <a:ext uri="{FF2B5EF4-FFF2-40B4-BE49-F238E27FC236}">
                  <a16:creationId xmlns:a16="http://schemas.microsoft.com/office/drawing/2014/main" id="{63BEE584-67A7-447B-8B4D-76AF32B7A4DD}"/>
                </a:ext>
              </a:extLst>
            </p:cNvPr>
            <p:cNvSpPr txBox="1"/>
            <p:nvPr/>
          </p:nvSpPr>
          <p:spPr>
            <a:xfrm rot="16200000">
              <a:off x="-803422" y="1278825"/>
              <a:ext cx="3157594" cy="5999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4000" b="0" kern="1200" dirty="0" err="1">
                  <a:solidFill>
                    <a:srgbClr val="FFC000"/>
                  </a:solidFill>
                </a:rPr>
                <a:t>İkter</a:t>
              </a:r>
              <a:endParaRPr lang="en-US" sz="4000" b="0" kern="1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6076C5C4-201F-460A-BE20-936CE523F86A}"/>
              </a:ext>
            </a:extLst>
          </p:cNvPr>
          <p:cNvGrpSpPr/>
          <p:nvPr/>
        </p:nvGrpSpPr>
        <p:grpSpPr>
          <a:xfrm>
            <a:off x="5219433" y="2829058"/>
            <a:ext cx="1967812" cy="599942"/>
            <a:chOff x="1468908" y="153932"/>
            <a:chExt cx="1967812" cy="599942"/>
          </a:xfrm>
          <a:solidFill>
            <a:srgbClr val="00B0F0"/>
          </a:solidFill>
        </p:grpSpPr>
        <p:sp>
          <p:nvSpPr>
            <p:cNvPr id="30" name="Dikdörtgen 29">
              <a:extLst>
                <a:ext uri="{FF2B5EF4-FFF2-40B4-BE49-F238E27FC236}">
                  <a16:creationId xmlns:a16="http://schemas.microsoft.com/office/drawing/2014/main" id="{993A66CA-E620-4493-A236-95C331039186}"/>
                </a:ext>
              </a:extLst>
            </p:cNvPr>
            <p:cNvSpPr/>
            <p:nvPr/>
          </p:nvSpPr>
          <p:spPr>
            <a:xfrm>
              <a:off x="1468908" y="153932"/>
              <a:ext cx="1967812" cy="599942"/>
            </a:xfrm>
            <a:prstGeom prst="rect">
              <a:avLst/>
            </a:prstGeo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Metin kutusu 30">
              <a:extLst>
                <a:ext uri="{FF2B5EF4-FFF2-40B4-BE49-F238E27FC236}">
                  <a16:creationId xmlns:a16="http://schemas.microsoft.com/office/drawing/2014/main" id="{4D0A0C57-8EAD-499E-8E7F-2C1084BAAAF4}"/>
                </a:ext>
              </a:extLst>
            </p:cNvPr>
            <p:cNvSpPr txBox="1"/>
            <p:nvPr/>
          </p:nvSpPr>
          <p:spPr>
            <a:xfrm>
              <a:off x="1468908" y="153932"/>
              <a:ext cx="1967812" cy="5999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1600" kern="1200" dirty="0" err="1">
                  <a:solidFill>
                    <a:schemeClr val="tx1"/>
                  </a:solidFill>
                </a:rPr>
                <a:t>Spektrofotometrik</a:t>
              </a:r>
              <a:r>
                <a:rPr lang="tr-TR" sz="1600" kern="1200" dirty="0">
                  <a:solidFill>
                    <a:schemeClr val="tx1"/>
                  </a:solidFill>
                </a:rPr>
                <a:t> </a:t>
              </a:r>
              <a:r>
                <a:rPr lang="tr-TR" sz="1600" kern="1200" dirty="0" err="1">
                  <a:solidFill>
                    <a:schemeClr val="tx1"/>
                  </a:solidFill>
                </a:rPr>
                <a:t>interferans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up 22">
            <a:extLst>
              <a:ext uri="{FF2B5EF4-FFF2-40B4-BE49-F238E27FC236}">
                <a16:creationId xmlns:a16="http://schemas.microsoft.com/office/drawing/2014/main" id="{0540CBCE-D881-4F07-8AD2-083350F7305C}"/>
              </a:ext>
            </a:extLst>
          </p:cNvPr>
          <p:cNvGrpSpPr/>
          <p:nvPr/>
        </p:nvGrpSpPr>
        <p:grpSpPr>
          <a:xfrm>
            <a:off x="5219433" y="4358557"/>
            <a:ext cx="1967812" cy="599942"/>
            <a:chOff x="1468908" y="2403718"/>
            <a:chExt cx="1967812" cy="599942"/>
          </a:xfrm>
          <a:solidFill>
            <a:srgbClr val="00B0F0"/>
          </a:solidFill>
        </p:grpSpPr>
        <p:sp>
          <p:nvSpPr>
            <p:cNvPr id="24" name="Dikdörtgen 23">
              <a:extLst>
                <a:ext uri="{FF2B5EF4-FFF2-40B4-BE49-F238E27FC236}">
                  <a16:creationId xmlns:a16="http://schemas.microsoft.com/office/drawing/2014/main" id="{0ECB9C0A-542B-45F3-BFD1-9FE4354342D7}"/>
                </a:ext>
              </a:extLst>
            </p:cNvPr>
            <p:cNvSpPr/>
            <p:nvPr/>
          </p:nvSpPr>
          <p:spPr>
            <a:xfrm>
              <a:off x="1468908" y="2403718"/>
              <a:ext cx="1967812" cy="599942"/>
            </a:xfrm>
            <a:prstGeom prst="rect">
              <a:avLst/>
            </a:prstGeo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1CE9CB6E-9427-45CE-90A0-294FE94AC17B}"/>
                </a:ext>
              </a:extLst>
            </p:cNvPr>
            <p:cNvSpPr txBox="1"/>
            <p:nvPr/>
          </p:nvSpPr>
          <p:spPr>
            <a:xfrm>
              <a:off x="1468908" y="2403718"/>
              <a:ext cx="1967812" cy="5999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1600" kern="1200" dirty="0">
                  <a:solidFill>
                    <a:schemeClr val="tx1"/>
                  </a:solidFill>
                </a:rPr>
                <a:t>Kimyasal </a:t>
              </a:r>
              <a:r>
                <a:rPr lang="tr-TR" sz="1600" kern="1200" dirty="0" err="1">
                  <a:solidFill>
                    <a:schemeClr val="tx1"/>
                  </a:solidFill>
                </a:rPr>
                <a:t>interferans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6" name="Diyagram 55">
            <a:extLst>
              <a:ext uri="{FF2B5EF4-FFF2-40B4-BE49-F238E27FC236}">
                <a16:creationId xmlns:a16="http://schemas.microsoft.com/office/drawing/2014/main" id="{B9BB8483-5949-422B-9DB6-B838741E0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874218"/>
              </p:ext>
            </p:extLst>
          </p:nvPr>
        </p:nvGraphicFramePr>
        <p:xfrm>
          <a:off x="7775078" y="2083817"/>
          <a:ext cx="3912125" cy="3157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59" name="Bağlayıcı: Dirsek 58">
            <a:extLst>
              <a:ext uri="{FF2B5EF4-FFF2-40B4-BE49-F238E27FC236}">
                <a16:creationId xmlns:a16="http://schemas.microsoft.com/office/drawing/2014/main" id="{B2FADC2A-00CB-475D-9548-94AE78584ED4}"/>
              </a:ext>
            </a:extLst>
          </p:cNvPr>
          <p:cNvCxnSpPr>
            <a:stCxn id="32" idx="2"/>
            <a:endCxn id="31" idx="1"/>
          </p:cNvCxnSpPr>
          <p:nvPr/>
        </p:nvCxnSpPr>
        <p:spPr>
          <a:xfrm flipV="1">
            <a:off x="4936203" y="3129029"/>
            <a:ext cx="283230" cy="555614"/>
          </a:xfrm>
          <a:prstGeom prst="bentConnector5">
            <a:avLst>
              <a:gd name="adj1" fmla="val 80712"/>
              <a:gd name="adj2" fmla="val 50918"/>
              <a:gd name="adj3" fmla="val 791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Bağlayıcı: Dirsek 62">
            <a:extLst>
              <a:ext uri="{FF2B5EF4-FFF2-40B4-BE49-F238E27FC236}">
                <a16:creationId xmlns:a16="http://schemas.microsoft.com/office/drawing/2014/main" id="{5CE2C811-5488-4EAA-8499-DC3A19C8F901}"/>
              </a:ext>
            </a:extLst>
          </p:cNvPr>
          <p:cNvCxnSpPr>
            <a:stCxn id="32" idx="2"/>
            <a:endCxn id="25" idx="1"/>
          </p:cNvCxnSpPr>
          <p:nvPr/>
        </p:nvCxnSpPr>
        <p:spPr>
          <a:xfrm>
            <a:off x="4936203" y="3684643"/>
            <a:ext cx="283230" cy="973885"/>
          </a:xfrm>
          <a:prstGeom prst="bentConnector5">
            <a:avLst>
              <a:gd name="adj1" fmla="val 80711"/>
              <a:gd name="adj2" fmla="val 52904"/>
              <a:gd name="adj3" fmla="val 7919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>
            <a:extLst>
              <a:ext uri="{FF2B5EF4-FFF2-40B4-BE49-F238E27FC236}">
                <a16:creationId xmlns:a16="http://schemas.microsoft.com/office/drawing/2014/main" id="{040F99A7-A957-42AA-8166-6CED5BC30D06}"/>
              </a:ext>
            </a:extLst>
          </p:cNvPr>
          <p:cNvSpPr txBox="1"/>
          <p:nvPr/>
        </p:nvSpPr>
        <p:spPr>
          <a:xfrm>
            <a:off x="4336261" y="5566787"/>
            <a:ext cx="314976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dirty="0" err="1"/>
              <a:t>Bilirubinin</a:t>
            </a:r>
            <a:r>
              <a:rPr lang="tr-TR" dirty="0"/>
              <a:t> neden olduğu renk değişimi parlak sarıdan koyu yeşile kadar.</a:t>
            </a:r>
            <a:endParaRPr lang="en-US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A1A2881-F143-4968-AD2B-77A50C569C1F}"/>
              </a:ext>
            </a:extLst>
          </p:cNvPr>
          <p:cNvSpPr txBox="1"/>
          <p:nvPr/>
        </p:nvSpPr>
        <p:spPr>
          <a:xfrm>
            <a:off x="8242887" y="5428287"/>
            <a:ext cx="3149761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Numune bulanıklığı (</a:t>
            </a:r>
            <a:r>
              <a:rPr lang="tr-TR" dirty="0" err="1"/>
              <a:t>turbidite</a:t>
            </a:r>
            <a:r>
              <a:rPr lang="tr-TR" dirty="0"/>
              <a:t>). </a:t>
            </a:r>
            <a:r>
              <a:rPr lang="tr-TR" dirty="0" err="1"/>
              <a:t>Lipoprotein</a:t>
            </a:r>
            <a:r>
              <a:rPr lang="tr-TR" dirty="0"/>
              <a:t> partiküllerinin birikiminin sebep olduğu ışık </a:t>
            </a:r>
            <a:r>
              <a:rPr lang="tr-TR" dirty="0" err="1"/>
              <a:t>saçılımı</a:t>
            </a:r>
            <a:endParaRPr lang="en-US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E58D52F-EEAA-4EDA-91E4-651C5640B399}"/>
              </a:ext>
            </a:extLst>
          </p:cNvPr>
          <p:cNvSpPr txBox="1"/>
          <p:nvPr/>
        </p:nvSpPr>
        <p:spPr>
          <a:xfrm>
            <a:off x="422031" y="5578083"/>
            <a:ext cx="3157365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Eritrosit ve diğer hücrelerin parçalanması süreci, kırmızı renk değişim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096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BCBDA81-3D98-4A80-8907-340D828FB25C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E79158-476D-4A7D-B428-E4E389E7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" y="1117333"/>
            <a:ext cx="5894844" cy="30991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B523CE-29C5-4593-AAAD-B3CCC4CA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09" y="1196487"/>
            <a:ext cx="5740923" cy="30200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5628F9D-6A9D-429E-8D72-D2FD5FBA7515}"/>
              </a:ext>
            </a:extLst>
          </p:cNvPr>
          <p:cNvSpPr txBox="1"/>
          <p:nvPr/>
        </p:nvSpPr>
        <p:spPr>
          <a:xfrm>
            <a:off x="1669536" y="5143323"/>
            <a:ext cx="8842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200" dirty="0" err="1"/>
              <a:t>İnterferanslar</a:t>
            </a:r>
            <a:r>
              <a:rPr lang="tr-TR" sz="2200" dirty="0"/>
              <a:t> her bir testi/yöntemi nasıl etkiler?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200" dirty="0"/>
              <a:t>Numune Kabulde analize uygunluğun    değerlendirilmesi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200" dirty="0"/>
              <a:t>Kabul/</a:t>
            </a:r>
            <a:r>
              <a:rPr lang="tr-TR" sz="2200" dirty="0" err="1"/>
              <a:t>Red</a:t>
            </a:r>
            <a:r>
              <a:rPr lang="tr-TR" sz="2200" dirty="0"/>
              <a:t> kriterlerine karar vermek (teste özel kabul kriterleri)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200" dirty="0" err="1"/>
              <a:t>Lab</a:t>
            </a:r>
            <a:r>
              <a:rPr lang="tr-TR" sz="2200" dirty="0"/>
              <a:t> raporunda numune kalitesi hakkında bilgi vermek</a:t>
            </a:r>
            <a:endParaRPr lang="en-US" sz="22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4B0D9C0-34F5-464A-BB8F-78739B6348EC}"/>
              </a:ext>
            </a:extLst>
          </p:cNvPr>
          <p:cNvSpPr txBox="1"/>
          <p:nvPr/>
        </p:nvSpPr>
        <p:spPr>
          <a:xfrm>
            <a:off x="3127053" y="4418314"/>
            <a:ext cx="5740923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Laboratuvarların İhtiyacı</a:t>
            </a:r>
            <a:endParaRPr lang="en-US" sz="2800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757420C-ED30-4F59-9575-123D6743867F}"/>
              </a:ext>
            </a:extLst>
          </p:cNvPr>
          <p:cNvSpPr/>
          <p:nvPr/>
        </p:nvSpPr>
        <p:spPr>
          <a:xfrm>
            <a:off x="1669536" y="5866598"/>
            <a:ext cx="8520839" cy="3739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3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3BCAFD1-F4A6-46E3-A964-2472DECCB26D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F6355AE-D03E-4AB2-90A2-FA66FBA98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31105"/>
            <a:ext cx="4391258" cy="240190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716009A-1B5F-4F6C-88BE-74D8E734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62" y="5581126"/>
            <a:ext cx="4213781" cy="114489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205EB12-E5A2-4B01-B2EC-F674DAB9D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192" y="1331107"/>
            <a:ext cx="4285151" cy="366509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367C9F1-A01F-417C-BFE7-E549B7DDF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652" y="5581126"/>
            <a:ext cx="3864990" cy="992399"/>
          </a:xfrm>
          <a:prstGeom prst="rect">
            <a:avLst/>
          </a:prstGeom>
        </p:spPr>
      </p:pic>
      <p:sp>
        <p:nvSpPr>
          <p:cNvPr id="15" name="Akış Çizelgesi: Bağlayıcı 14">
            <a:extLst>
              <a:ext uri="{FF2B5EF4-FFF2-40B4-BE49-F238E27FC236}">
                <a16:creationId xmlns:a16="http://schemas.microsoft.com/office/drawing/2014/main" id="{ABDB23C7-BEB4-43B0-8698-A3F456B98FED}"/>
              </a:ext>
            </a:extLst>
          </p:cNvPr>
          <p:cNvSpPr/>
          <p:nvPr/>
        </p:nvSpPr>
        <p:spPr>
          <a:xfrm>
            <a:off x="4690040" y="3932405"/>
            <a:ext cx="2811919" cy="2803503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DA01938F-67F8-420E-B346-47914F467A4D}"/>
              </a:ext>
            </a:extLst>
          </p:cNvPr>
          <p:cNvSpPr txBox="1"/>
          <p:nvPr/>
        </p:nvSpPr>
        <p:spPr>
          <a:xfrm>
            <a:off x="5080213" y="4580103"/>
            <a:ext cx="203157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Tüm numunelerin </a:t>
            </a:r>
            <a:r>
              <a:rPr lang="tr-TR" sz="2000" b="1" dirty="0">
                <a:solidFill>
                  <a:srgbClr val="FF0000"/>
                </a:solidFill>
              </a:rPr>
              <a:t>1/3</a:t>
            </a:r>
            <a:r>
              <a:rPr lang="tr-TR" dirty="0">
                <a:solidFill>
                  <a:schemeClr val="tx1"/>
                </a:solidFill>
              </a:rPr>
              <a:t>’i hatalı değerlendirilmiş ve işlem görmüştür.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BBAD13D0-FDD7-4FEC-8A16-D26A762A7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444" y="1767577"/>
            <a:ext cx="2669109" cy="165911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3924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50C0CB6-B2E0-4E2E-A0A2-E26A4A9304B1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15C03A-B4DC-4230-B2B2-B7FA6DABC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27217" r="20184" b="6255"/>
          <a:stretch/>
        </p:blipFill>
        <p:spPr bwMode="auto">
          <a:xfrm>
            <a:off x="11018" y="1282044"/>
            <a:ext cx="4859962" cy="26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43F525-7FCA-44B5-8DA3-2ACB1FE07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2059" r="28248" b="12302"/>
          <a:stretch/>
        </p:blipFill>
        <p:spPr bwMode="auto">
          <a:xfrm>
            <a:off x="7360743" y="1029878"/>
            <a:ext cx="4820239" cy="29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38F303-2B0D-45DB-B2C6-B9B54D456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9239" r="27684" b="8729"/>
          <a:stretch/>
        </p:blipFill>
        <p:spPr bwMode="auto">
          <a:xfrm>
            <a:off x="11018" y="4054322"/>
            <a:ext cx="4859962" cy="28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B748F58-3413-4DED-98A8-5746D65E1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9239" r="27210" b="9141"/>
          <a:stretch/>
        </p:blipFill>
        <p:spPr bwMode="auto">
          <a:xfrm>
            <a:off x="7321021" y="3975914"/>
            <a:ext cx="4768308" cy="28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4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225F17E-34F9-456B-B5B4-E7EA331A4526}"/>
              </a:ext>
            </a:extLst>
          </p:cNvPr>
          <p:cNvCxnSpPr/>
          <p:nvPr/>
        </p:nvCxnSpPr>
        <p:spPr>
          <a:xfrm>
            <a:off x="0" y="991402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FD9ECA0C-EEE2-4C8E-9451-CB2C9F2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70" y="95501"/>
            <a:ext cx="769971" cy="769971"/>
          </a:xfrm>
          <a:prstGeom prst="rect">
            <a:avLst/>
          </a:prstGeom>
        </p:spPr>
      </p:pic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974ADCD0-9C28-42AA-B20C-27F7A9DC8360}"/>
              </a:ext>
            </a:extLst>
          </p:cNvPr>
          <p:cNvCxnSpPr>
            <a:cxnSpLocks/>
          </p:cNvCxnSpPr>
          <p:nvPr/>
        </p:nvCxnSpPr>
        <p:spPr>
          <a:xfrm>
            <a:off x="9817768" y="142850"/>
            <a:ext cx="0" cy="6841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9D76D6-6ECF-464D-BD7A-04C79DE43629}"/>
              </a:ext>
            </a:extLst>
          </p:cNvPr>
          <p:cNvSpPr txBox="1"/>
          <p:nvPr/>
        </p:nvSpPr>
        <p:spPr>
          <a:xfrm>
            <a:off x="9962147" y="187311"/>
            <a:ext cx="2127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TBD – BD 2022 </a:t>
            </a:r>
            <a:r>
              <a:rPr lang="en-US" sz="1200" b="1" dirty="0" err="1">
                <a:solidFill>
                  <a:srgbClr val="002060"/>
                </a:solidFill>
              </a:rPr>
              <a:t>Preanalitik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Evre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en-US" sz="1200" b="1" dirty="0" err="1">
                <a:solidFill>
                  <a:srgbClr val="002060"/>
                </a:solidFill>
              </a:rPr>
              <a:t>Sempozyumu</a:t>
            </a:r>
            <a:endParaRPr lang="en-US" sz="1200" b="1" dirty="0">
              <a:solidFill>
                <a:srgbClr val="002060"/>
              </a:solidFill>
            </a:endParaRPr>
          </a:p>
          <a:p>
            <a:pPr algn="ctr"/>
            <a:r>
              <a:rPr lang="en-US" sz="1000" dirty="0"/>
              <a:t>23 </a:t>
            </a:r>
            <a:r>
              <a:rPr lang="en-US" sz="1000" dirty="0" err="1"/>
              <a:t>Şubat</a:t>
            </a:r>
            <a:r>
              <a:rPr lang="en-US" sz="1000" dirty="0"/>
              <a:t> 202</a:t>
            </a:r>
            <a:r>
              <a:rPr lang="tr-TR" sz="1000" dirty="0"/>
              <a:t>2</a:t>
            </a:r>
            <a:r>
              <a:rPr lang="en-US" sz="1000" dirty="0"/>
              <a:t>, Ankara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64D3C69-5F9B-4DEB-A1E1-B14548A31765}"/>
              </a:ext>
            </a:extLst>
          </p:cNvPr>
          <p:cNvSpPr txBox="1"/>
          <p:nvPr/>
        </p:nvSpPr>
        <p:spPr>
          <a:xfrm>
            <a:off x="102671" y="356587"/>
            <a:ext cx="212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002060"/>
                </a:solidFill>
              </a:rPr>
              <a:t>HIL İndekslerine Yaklaşım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61C8F3-BEA9-4132-90BB-79151E775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9238" r="27210" b="9553"/>
          <a:stretch/>
        </p:blipFill>
        <p:spPr bwMode="auto">
          <a:xfrm>
            <a:off x="0" y="1029879"/>
            <a:ext cx="4489715" cy="315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635BA43-0563-4D14-AE31-7578DE0CF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9239" r="27210" b="9003"/>
          <a:stretch/>
        </p:blipFill>
        <p:spPr bwMode="auto">
          <a:xfrm>
            <a:off x="7268927" y="1029879"/>
            <a:ext cx="4923073" cy="315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327C149-8D59-4B69-8AB8-5314C5F81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9239" r="27684" b="8866"/>
          <a:stretch/>
        </p:blipFill>
        <p:spPr bwMode="auto">
          <a:xfrm>
            <a:off x="3851143" y="4186270"/>
            <a:ext cx="4489714" cy="267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29625"/>
      </p:ext>
    </p:extLst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AnalogousFromLightSeedRightStep">
      <a:dk1>
        <a:srgbClr val="000000"/>
      </a:dk1>
      <a:lt1>
        <a:srgbClr val="FFFFFF"/>
      </a:lt1>
      <a:dk2>
        <a:srgbClr val="412430"/>
      </a:dk2>
      <a:lt2>
        <a:srgbClr val="E3E8E2"/>
      </a:lt2>
      <a:accent1>
        <a:srgbClr val="BA96C6"/>
      </a:accent1>
      <a:accent2>
        <a:srgbClr val="BA7FB0"/>
      </a:accent2>
      <a:accent3>
        <a:srgbClr val="C696AA"/>
      </a:accent3>
      <a:accent4>
        <a:srgbClr val="BA7F7F"/>
      </a:accent4>
      <a:accent5>
        <a:srgbClr val="BE9E86"/>
      </a:accent5>
      <a:accent6>
        <a:srgbClr val="ADA476"/>
      </a:accent6>
      <a:hlink>
        <a:srgbClr val="648F56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1796</Words>
  <Application>Microsoft Office PowerPoint</Application>
  <PresentationFormat>Geniş ekran</PresentationFormat>
  <Paragraphs>356</Paragraphs>
  <Slides>37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2" baseType="lpstr">
      <vt:lpstr>Arial</vt:lpstr>
      <vt:lpstr>Calibri</vt:lpstr>
      <vt:lpstr>Grandview</vt:lpstr>
      <vt:lpstr>Wingdings</vt:lpstr>
      <vt:lpstr>CosineVTI</vt:lpstr>
      <vt:lpstr>HIL İndekslerine Yaklaşım</vt:lpstr>
      <vt:lpstr>Özet</vt:lpstr>
      <vt:lpstr>HIL indeksleri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 İndekslerine Yaklaşım</dc:title>
  <dc:creator>editor</dc:creator>
  <cp:lastModifiedBy>editor</cp:lastModifiedBy>
  <cp:revision>80</cp:revision>
  <dcterms:created xsi:type="dcterms:W3CDTF">2022-02-20T09:02:04Z</dcterms:created>
  <dcterms:modified xsi:type="dcterms:W3CDTF">2022-02-22T23:23:43Z</dcterms:modified>
</cp:coreProperties>
</file>